
<file path=[Content_Types].xml><?xml version="1.0" encoding="utf-8"?>
<Types xmlns="http://schemas.openxmlformats.org/package/2006/content-types">
  <Override PartName="/word/footnotes.xml" ContentType="application/vnd.openxmlformats-officedocument.wordprocessingml.footnotes+xml"/>
  <Default Extension="png" ContentType="image/png"/>
  <Default Extension="svg" ContentType="image/svg+xml"/>
  <Override PartName="/customXml/itemProps1.xml" ContentType="application/vnd.openxmlformats-officedocument.customXmlProperties+xml"/>
  <Default Extension="rels" ContentType="application/vnd.openxmlformats-package.relationships+xml"/>
  <Default Extension="xml" ContentType="application/xml"/>
  <Override PartName="/word/document.xml" ContentType="application/vnd.openxmlformats-officedocument.wordprocessingml.document.main+xml"/>
  <Override PartName="/word/numbering.xml" ContentType="application/vnd.openxmlformats-officedocument.wordprocessingml.numbering+xml"/>
  <Override PartName="/word/styles.xml" ContentType="application/vnd.openxmlformats-officedocument.wordprocessingml.styles+xml"/>
  <Override PartName="/word/endnotes.xml" ContentType="application/vnd.openxmlformats-officedocument.wordprocessingml.endnotes+xml"/>
  <Override PartName="/docProps/app.xml" ContentType="application/vnd.openxmlformats-officedocument.extended-properties+xml"/>
  <Override PartName="/word/settings.xml" ContentType="application/vnd.openxmlformats-officedocument.wordprocessingml.settings+xml"/>
  <Override PartName="/docProps/custom.xml" ContentType="application/vnd.openxmlformats-officedocument.custom-properties+xml"/>
  <Default Extension="wdp" ContentType="image/vnd.ms-photo"/>
  <Override PartName="/word/footer1.xml" ContentType="application/vnd.openxmlformats-officedocument.wordprocessingml.footer+xml"/>
  <Override PartName="/word/theme/theme1.xml" ContentType="application/vnd.openxmlformats-officedocument.theme+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body>
    <w:p w:rsidR="00285462" w:rsidRPr="00294EEE" w:rsidRDefault="00285462" w:rsidP="006C59F9">
      <w:pPr>
        <w:ind w:left="146"/>
        <w:jc w:val="center"/>
        <w:rPr>
          <w:rFonts w:ascii="Arial Narrow" w:hAnsi="Arial Narrow"/>
          <w:sz w:val="20"/>
        </w:rPr>
      </w:pPr>
      <w:r w:rsidRPr="00294EEE">
        <w:rPr>
          <w:rFonts w:ascii="Arial Narrow" w:hAnsi="Arial Narrow" w:cs="Times New Roman"/>
          <w:b/>
          <w:sz w:val="28"/>
          <w:szCs w:val="28"/>
        </w:rPr>
        <w:t>PENGEMBANGAN MEDIA PEMBELAJARAN INTERAKTIF BERBASIS AUTOPLAY MEDIA STUDIO 8.5 PADA MATERI</w:t>
      </w:r>
    </w:p>
    <w:p w:rsidR="00285462" w:rsidRPr="00294EEE" w:rsidRDefault="00285462" w:rsidP="006C59F9">
      <w:pPr>
        <w:contextualSpacing/>
        <w:jc w:val="center"/>
        <w:rPr>
          <w:rFonts w:ascii="Arial Narrow" w:hAnsi="Arial Narrow" w:cs="Times New Roman"/>
          <w:b/>
          <w:sz w:val="28"/>
          <w:szCs w:val="28"/>
          <w:lang w:val="id-ID"/>
        </w:rPr>
      </w:pPr>
      <w:r w:rsidRPr="00294EEE">
        <w:rPr>
          <w:rFonts w:ascii="Arial Narrow" w:hAnsi="Arial Narrow" w:cs="Times New Roman"/>
          <w:b/>
          <w:sz w:val="28"/>
          <w:szCs w:val="28"/>
        </w:rPr>
        <w:t>GEJALA-GEJALA DI ATMOSFER DAN HIDROSFER</w:t>
      </w:r>
    </w:p>
    <w:p w:rsidR="00510DC4" w:rsidRPr="00510DC4" w:rsidRDefault="00510DC4" w:rsidP="00510DC4">
      <w:pPr>
        <w:contextualSpacing/>
        <w:jc w:val="center"/>
        <w:rPr>
          <w:rFonts w:cs="Times New Roman"/>
          <w:b/>
          <w:sz w:val="28"/>
          <w:szCs w:val="28"/>
          <w:lang w:val="id-ID"/>
        </w:rPr>
      </w:pPr>
    </w:p>
    <w:p w:rsidR="00285462" w:rsidRPr="00294EEE" w:rsidRDefault="009A742B">
      <w:pPr>
        <w:spacing w:before="256"/>
        <w:ind w:left="1201" w:right="1197"/>
        <w:contextualSpacing/>
        <w:jc w:val="center"/>
        <w:rPr>
          <w:rFonts w:ascii="Arial Narrow" w:hAnsi="Arial Narrow"/>
          <w:color w:val="0D0D0D"/>
          <w:lang w:val="id-ID"/>
        </w:rPr>
      </w:pPr>
      <w:r w:rsidRPr="00294EEE">
        <w:rPr>
          <w:rFonts w:ascii="Arial Narrow" w:hAnsi="Arial Narrow"/>
          <w:b/>
          <w:color w:val="0D0D0D"/>
        </w:rPr>
        <w:t>H</w:t>
      </w:r>
      <w:r w:rsidR="00285462" w:rsidRPr="00294EEE">
        <w:rPr>
          <w:rFonts w:ascii="Arial Narrow" w:hAnsi="Arial Narrow"/>
          <w:b/>
          <w:color w:val="0D0D0D"/>
          <w:lang w:val="id-ID"/>
        </w:rPr>
        <w:t>. M. Maskam</w:t>
      </w:r>
      <w:r w:rsidRPr="00294EEE">
        <w:rPr>
          <w:rFonts w:ascii="Arial Narrow" w:hAnsi="Arial Narrow"/>
          <w:b/>
          <w:color w:val="0D0D0D"/>
          <w:position w:val="6"/>
          <w:sz w:val="14"/>
        </w:rPr>
        <w:t>1)</w:t>
      </w:r>
      <w:r w:rsidRPr="00294EEE">
        <w:rPr>
          <w:rFonts w:ascii="Arial Narrow" w:hAnsi="Arial Narrow"/>
          <w:b/>
          <w:color w:val="0D0D0D"/>
        </w:rPr>
        <w:t>,</w:t>
      </w:r>
      <w:r w:rsidR="00E87457">
        <w:rPr>
          <w:rFonts w:ascii="Arial Narrow" w:hAnsi="Arial Narrow"/>
          <w:b/>
          <w:color w:val="0D0D0D"/>
          <w:lang w:val="id-ID"/>
        </w:rPr>
        <w:t xml:space="preserve"> Marta </w:t>
      </w:r>
      <w:r w:rsidR="006C04BE">
        <w:rPr>
          <w:rFonts w:ascii="Arial Narrow" w:hAnsi="Arial Narrow"/>
          <w:b/>
          <w:color w:val="0D0D0D"/>
          <w:lang w:val="id-ID"/>
        </w:rPr>
        <w:t>Putra</w:t>
      </w:r>
      <w:r w:rsidR="00E87457">
        <w:rPr>
          <w:rFonts w:ascii="Arial Narrow" w:hAnsi="Arial Narrow"/>
          <w:b/>
          <w:color w:val="0D0D0D"/>
          <w:lang w:val="id-ID"/>
        </w:rPr>
        <w:t xml:space="preserve"> Dinata</w:t>
      </w:r>
      <w:r w:rsidR="006C04BE">
        <w:rPr>
          <w:rFonts w:ascii="Arial Narrow" w:hAnsi="Arial Narrow"/>
          <w:b/>
          <w:color w:val="0D0D0D"/>
          <w:vertAlign w:val="superscript"/>
          <w:lang w:val="id-ID"/>
        </w:rPr>
        <w:t>2)</w:t>
      </w:r>
      <w:r w:rsidR="006C04BE">
        <w:rPr>
          <w:rFonts w:ascii="Arial Narrow" w:hAnsi="Arial Narrow"/>
          <w:color w:val="0D0D0D"/>
          <w:lang w:val="id-ID"/>
        </w:rPr>
        <w:t xml:space="preserve">, </w:t>
      </w:r>
      <w:r w:rsidR="006C04BE" w:rsidRPr="006C04BE">
        <w:rPr>
          <w:rFonts w:ascii="Arial Narrow" w:hAnsi="Arial Narrow"/>
          <w:b/>
          <w:color w:val="0D0D0D"/>
          <w:lang w:val="id-ID"/>
        </w:rPr>
        <w:t>Armin Subhani</w:t>
      </w:r>
      <w:r w:rsidR="006C04BE">
        <w:rPr>
          <w:rFonts w:ascii="Arial Narrow" w:hAnsi="Arial Narrow"/>
          <w:color w:val="0D0D0D"/>
          <w:vertAlign w:val="superscript"/>
          <w:lang w:val="id-ID"/>
        </w:rPr>
        <w:t xml:space="preserve">3) </w:t>
      </w:r>
      <w:r w:rsidR="00285462" w:rsidRPr="00294EEE">
        <w:rPr>
          <w:rFonts w:ascii="Arial Narrow" w:hAnsi="Arial Narrow"/>
          <w:color w:val="0D0D0D"/>
          <w:lang w:val="id-ID"/>
        </w:rPr>
        <w:t>Program Pascasarjana</w:t>
      </w:r>
      <w:r w:rsidR="00285462" w:rsidRPr="00294EEE">
        <w:rPr>
          <w:rFonts w:ascii="Arial Narrow" w:hAnsi="Arial Narrow"/>
          <w:color w:val="0D0D0D"/>
        </w:rPr>
        <w:t>,</w:t>
      </w:r>
    </w:p>
    <w:p w:rsidR="00B70EFC" w:rsidRPr="00294EEE" w:rsidRDefault="009A742B">
      <w:pPr>
        <w:spacing w:before="256"/>
        <w:ind w:left="1201" w:right="1197"/>
        <w:contextualSpacing/>
        <w:jc w:val="center"/>
        <w:rPr>
          <w:rFonts w:ascii="Arial Narrow" w:hAnsi="Arial Narrow"/>
          <w:lang w:val="id-ID"/>
        </w:rPr>
      </w:pPr>
      <w:r w:rsidRPr="00294EEE">
        <w:rPr>
          <w:rFonts w:ascii="Arial Narrow" w:hAnsi="Arial Narrow"/>
          <w:color w:val="0D0D0D"/>
        </w:rPr>
        <w:t xml:space="preserve">Universitas </w:t>
      </w:r>
      <w:r w:rsidR="00285462" w:rsidRPr="00294EEE">
        <w:rPr>
          <w:rFonts w:ascii="Arial Narrow" w:hAnsi="Arial Narrow"/>
          <w:color w:val="0D0D0D"/>
          <w:lang w:val="id-ID"/>
        </w:rPr>
        <w:t>Hamzanwadi</w:t>
      </w:r>
      <w:r w:rsidRPr="00294EEE">
        <w:rPr>
          <w:rFonts w:ascii="Arial Narrow" w:hAnsi="Arial Narrow"/>
          <w:color w:val="0D0D0D"/>
        </w:rPr>
        <w:t xml:space="preserve"> </w:t>
      </w:r>
      <w:r w:rsidR="00285462" w:rsidRPr="00294EEE">
        <w:rPr>
          <w:rFonts w:ascii="Arial Narrow" w:hAnsi="Arial Narrow"/>
          <w:color w:val="0D0D0D"/>
          <w:lang w:val="id-ID"/>
        </w:rPr>
        <w:t>Pancor</w:t>
      </w:r>
    </w:p>
    <w:p w:rsidR="00B70EFC" w:rsidRPr="006C04BE" w:rsidRDefault="006C04BE">
      <w:pPr>
        <w:spacing w:before="1"/>
        <w:ind w:left="370" w:right="370"/>
        <w:contextualSpacing/>
        <w:jc w:val="center"/>
        <w:rPr>
          <w:rFonts w:ascii="Arial Narrow" w:hAnsi="Arial Narrow"/>
          <w:i/>
          <w:lang w:val="id-ID"/>
        </w:rPr>
      </w:pPr>
      <w:hyperlink r:id="rId8" w:history="1">
        <w:r w:rsidRPr="00D54038">
          <w:rPr>
            <w:rStyle w:val="Hyperlink"/>
            <w:rFonts w:ascii="Arial Narrow" w:hAnsi="Arial Narrow"/>
            <w:i/>
            <w:position w:val="6"/>
            <w:sz w:val="14"/>
          </w:rPr>
          <w:t>1</w:t>
        </w:r>
        <w:r w:rsidRPr="00D54038">
          <w:rPr>
            <w:rStyle w:val="Hyperlink"/>
            <w:rFonts w:ascii="Arial Narrow" w:hAnsi="Arial Narrow"/>
            <w:lang w:val="id-ID"/>
          </w:rPr>
          <w:t>m.maskam.spdi@gmail.com</w:t>
        </w:r>
      </w:hyperlink>
      <w:r>
        <w:rPr>
          <w:rFonts w:ascii="Arial Narrow" w:hAnsi="Arial Narrow"/>
          <w:lang w:val="id-ID"/>
        </w:rPr>
        <w:t xml:space="preserve"> </w:t>
      </w:r>
      <w:hyperlink r:id="rId9" w:history="1">
        <w:r w:rsidRPr="00D54038">
          <w:rPr>
            <w:rStyle w:val="Hyperlink"/>
            <w:rFonts w:ascii="Arial Narrow" w:hAnsi="Arial Narrow"/>
            <w:vertAlign w:val="superscript"/>
            <w:lang w:val="id-ID"/>
          </w:rPr>
          <w:t>2</w:t>
        </w:r>
        <w:r w:rsidRPr="00D54038">
          <w:rPr>
            <w:rStyle w:val="Hyperlink"/>
            <w:rFonts w:ascii="Arial Narrow" w:hAnsi="Arial Narrow"/>
            <w:lang w:val="id-ID"/>
          </w:rPr>
          <w:t>arzaniahasanatan@gmail.com</w:t>
        </w:r>
      </w:hyperlink>
      <w:r>
        <w:rPr>
          <w:rFonts w:ascii="Arial Narrow" w:hAnsi="Arial Narrow"/>
          <w:lang w:val="id-ID"/>
        </w:rPr>
        <w:t xml:space="preserve"> </w:t>
      </w:r>
      <w:hyperlink r:id="rId10" w:history="1">
        <w:r w:rsidRPr="00D54038">
          <w:rPr>
            <w:rStyle w:val="Hyperlink"/>
            <w:rFonts w:ascii="Arial Narrow" w:hAnsi="Arial Narrow"/>
            <w:vertAlign w:val="superscript"/>
            <w:lang w:val="id-ID"/>
          </w:rPr>
          <w:t>3</w:t>
        </w:r>
        <w:r w:rsidRPr="00D54038">
          <w:rPr>
            <w:rStyle w:val="Hyperlink"/>
            <w:rFonts w:ascii="Arial Narrow" w:hAnsi="Arial Narrow"/>
            <w:lang w:val="id-ID"/>
          </w:rPr>
          <w:t>mas_armin80@yahoo.co.id</w:t>
        </w:r>
      </w:hyperlink>
      <w:r>
        <w:rPr>
          <w:rFonts w:ascii="Arial Narrow" w:hAnsi="Arial Narrow"/>
          <w:lang w:val="id-ID"/>
        </w:rPr>
        <w:t xml:space="preserve"> </w:t>
      </w:r>
    </w:p>
    <w:p w:rsidR="00B70EFC" w:rsidRDefault="00B70EFC">
      <w:pPr>
        <w:pStyle w:val="BodyText"/>
        <w:ind w:left="0"/>
        <w:jc w:val="left"/>
        <w:rPr>
          <w:i/>
          <w:sz w:val="28"/>
        </w:rPr>
      </w:pPr>
    </w:p>
    <w:p w:rsidR="004106FF" w:rsidRPr="00294EEE" w:rsidRDefault="004106FF" w:rsidP="004106FF">
      <w:pPr>
        <w:pStyle w:val="BodyText"/>
        <w:spacing w:before="29" w:line="276" w:lineRule="auto"/>
        <w:ind w:left="567" w:right="521"/>
        <w:rPr>
          <w:rFonts w:ascii="Arial Narrow" w:hAnsi="Arial Narrow"/>
          <w:sz w:val="22"/>
          <w:szCs w:val="22"/>
          <w:lang w:val="id-ID"/>
        </w:rPr>
      </w:pPr>
      <w:r w:rsidRPr="00294EEE">
        <w:rPr>
          <w:rFonts w:ascii="Arial Narrow" w:hAnsi="Arial Narrow"/>
          <w:b/>
          <w:sz w:val="22"/>
          <w:szCs w:val="22"/>
          <w:lang w:val="id-ID"/>
        </w:rPr>
        <w:t>Abstrak:</w:t>
      </w:r>
      <w:r w:rsidRPr="00294EEE">
        <w:rPr>
          <w:rFonts w:ascii="Arial Narrow" w:hAnsi="Arial Narrow"/>
          <w:sz w:val="22"/>
          <w:szCs w:val="22"/>
          <w:lang w:val="id-ID"/>
        </w:rPr>
        <w:t xml:space="preserve"> </w:t>
      </w:r>
      <w:r w:rsidRPr="00294EEE">
        <w:rPr>
          <w:rFonts w:ascii="Arial Narrow" w:hAnsi="Arial Narrow"/>
          <w:sz w:val="22"/>
          <w:szCs w:val="22"/>
        </w:rPr>
        <w:t xml:space="preserve">Penelitian ini </w:t>
      </w:r>
      <w:r w:rsidR="00C669CD" w:rsidRPr="00294EEE">
        <w:rPr>
          <w:rFonts w:ascii="Arial Narrow" w:hAnsi="Arial Narrow"/>
          <w:sz w:val="22"/>
          <w:szCs w:val="22"/>
          <w:lang w:val="id-ID"/>
        </w:rPr>
        <w:t>di</w:t>
      </w:r>
      <w:r w:rsidR="00BA46D1" w:rsidRPr="00294EEE">
        <w:rPr>
          <w:rFonts w:ascii="Arial Narrow" w:hAnsi="Arial Narrow"/>
          <w:sz w:val="22"/>
          <w:szCs w:val="22"/>
          <w:lang w:val="id-ID"/>
        </w:rPr>
        <w:t>dasari</w:t>
      </w:r>
      <w:r w:rsidRPr="00294EEE">
        <w:rPr>
          <w:rFonts w:ascii="Arial Narrow" w:hAnsi="Arial Narrow"/>
          <w:sz w:val="22"/>
          <w:szCs w:val="22"/>
        </w:rPr>
        <w:t xml:space="preserve"> </w:t>
      </w:r>
      <w:r w:rsidR="00217F96" w:rsidRPr="00294EEE">
        <w:rPr>
          <w:rFonts w:ascii="Arial Narrow" w:hAnsi="Arial Narrow"/>
          <w:sz w:val="22"/>
          <w:szCs w:val="22"/>
          <w:lang w:val="id-ID"/>
        </w:rPr>
        <w:t>dengan</w:t>
      </w:r>
      <w:r w:rsidRPr="00294EEE">
        <w:rPr>
          <w:rFonts w:ascii="Arial Narrow" w:hAnsi="Arial Narrow"/>
          <w:sz w:val="22"/>
          <w:szCs w:val="22"/>
        </w:rPr>
        <w:t xml:space="preserve"> </w:t>
      </w:r>
      <w:r w:rsidR="00C669CD" w:rsidRPr="00294EEE">
        <w:rPr>
          <w:rFonts w:ascii="Arial Narrow" w:hAnsi="Arial Narrow"/>
          <w:sz w:val="22"/>
          <w:szCs w:val="22"/>
          <w:lang w:val="id-ID"/>
        </w:rPr>
        <w:t>tidak efektifnya pembelajaran</w:t>
      </w:r>
      <w:r w:rsidRPr="00294EEE">
        <w:rPr>
          <w:rFonts w:ascii="Arial Narrow" w:hAnsi="Arial Narrow"/>
          <w:sz w:val="22"/>
          <w:szCs w:val="22"/>
        </w:rPr>
        <w:t xml:space="preserve"> </w:t>
      </w:r>
      <w:r w:rsidR="00C669CD" w:rsidRPr="00294EEE">
        <w:rPr>
          <w:rFonts w:ascii="Arial Narrow" w:hAnsi="Arial Narrow"/>
          <w:sz w:val="22"/>
          <w:szCs w:val="22"/>
          <w:lang w:val="id-ID"/>
        </w:rPr>
        <w:t>di kelas serta</w:t>
      </w:r>
      <w:r w:rsidR="00D96C2A" w:rsidRPr="00294EEE">
        <w:rPr>
          <w:rFonts w:ascii="Arial Narrow" w:hAnsi="Arial Narrow"/>
          <w:sz w:val="22"/>
          <w:szCs w:val="22"/>
        </w:rPr>
        <w:t xml:space="preserve"> </w:t>
      </w:r>
      <w:r w:rsidR="00D96C2A" w:rsidRPr="00294EEE">
        <w:rPr>
          <w:rFonts w:ascii="Arial Narrow" w:hAnsi="Arial Narrow"/>
          <w:sz w:val="22"/>
          <w:szCs w:val="22"/>
          <w:lang w:val="id-ID"/>
        </w:rPr>
        <w:t>s</w:t>
      </w:r>
      <w:r w:rsidRPr="00294EEE">
        <w:rPr>
          <w:rFonts w:ascii="Arial Narrow" w:hAnsi="Arial Narrow"/>
          <w:sz w:val="22"/>
          <w:szCs w:val="22"/>
        </w:rPr>
        <w:t xml:space="preserve">iswa hanya </w:t>
      </w:r>
      <w:r w:rsidR="00217F96" w:rsidRPr="00294EEE">
        <w:rPr>
          <w:rFonts w:ascii="Arial Narrow" w:hAnsi="Arial Narrow"/>
          <w:sz w:val="22"/>
          <w:szCs w:val="22"/>
          <w:lang w:val="id-ID"/>
        </w:rPr>
        <w:t>mengandalkan buku fisik sebagai media</w:t>
      </w:r>
      <w:r w:rsidR="00C669CD" w:rsidRPr="00294EEE">
        <w:rPr>
          <w:rFonts w:ascii="Arial Narrow" w:hAnsi="Arial Narrow"/>
          <w:sz w:val="22"/>
          <w:szCs w:val="22"/>
          <w:lang w:val="id-ID"/>
        </w:rPr>
        <w:t xml:space="preserve"> belajar</w:t>
      </w:r>
      <w:r w:rsidR="00217F96" w:rsidRPr="00294EEE">
        <w:rPr>
          <w:rFonts w:ascii="Arial Narrow" w:hAnsi="Arial Narrow"/>
          <w:sz w:val="22"/>
          <w:szCs w:val="22"/>
        </w:rPr>
        <w:t xml:space="preserve">. </w:t>
      </w:r>
      <w:r w:rsidRPr="00294EEE">
        <w:rPr>
          <w:rFonts w:ascii="Arial Narrow" w:hAnsi="Arial Narrow"/>
          <w:sz w:val="22"/>
          <w:szCs w:val="22"/>
        </w:rPr>
        <w:t xml:space="preserve">solusi yang </w:t>
      </w:r>
      <w:r w:rsidR="00217F96" w:rsidRPr="00294EEE">
        <w:rPr>
          <w:rFonts w:ascii="Arial Narrow" w:hAnsi="Arial Narrow"/>
          <w:sz w:val="22"/>
          <w:szCs w:val="22"/>
          <w:lang w:val="id-ID"/>
        </w:rPr>
        <w:t>dapat</w:t>
      </w:r>
      <w:r w:rsidRPr="00294EEE">
        <w:rPr>
          <w:rFonts w:ascii="Arial Narrow" w:hAnsi="Arial Narrow"/>
          <w:sz w:val="22"/>
          <w:szCs w:val="22"/>
        </w:rPr>
        <w:t xml:space="preserve"> </w:t>
      </w:r>
      <w:r w:rsidR="00217F96" w:rsidRPr="00294EEE">
        <w:rPr>
          <w:rFonts w:ascii="Arial Narrow" w:hAnsi="Arial Narrow"/>
          <w:sz w:val="22"/>
          <w:szCs w:val="22"/>
          <w:lang w:val="id-ID"/>
        </w:rPr>
        <w:t>menjawab permasalahan</w:t>
      </w:r>
      <w:r w:rsidRPr="00294EEE">
        <w:rPr>
          <w:rFonts w:ascii="Arial Narrow" w:hAnsi="Arial Narrow"/>
          <w:sz w:val="22"/>
          <w:szCs w:val="22"/>
        </w:rPr>
        <w:t xml:space="preserve"> tersebut </w:t>
      </w:r>
      <w:r w:rsidR="00BA46D1" w:rsidRPr="00294EEE">
        <w:rPr>
          <w:rFonts w:ascii="Arial Narrow" w:hAnsi="Arial Narrow"/>
          <w:sz w:val="22"/>
          <w:szCs w:val="22"/>
          <w:lang w:val="id-ID"/>
        </w:rPr>
        <w:t xml:space="preserve">adalah </w:t>
      </w:r>
      <w:r w:rsidRPr="00294EEE">
        <w:rPr>
          <w:rFonts w:ascii="Arial Narrow" w:hAnsi="Arial Narrow"/>
          <w:sz w:val="22"/>
          <w:szCs w:val="22"/>
        </w:rPr>
        <w:t xml:space="preserve">dengan </w:t>
      </w:r>
      <w:r w:rsidR="00BA46D1" w:rsidRPr="00294EEE">
        <w:rPr>
          <w:rFonts w:ascii="Arial Narrow" w:hAnsi="Arial Narrow"/>
          <w:sz w:val="22"/>
          <w:szCs w:val="22"/>
          <w:lang w:val="id-ID"/>
        </w:rPr>
        <w:t>menggunakan</w:t>
      </w:r>
      <w:r w:rsidRPr="00294EEE">
        <w:rPr>
          <w:rFonts w:ascii="Arial Narrow" w:hAnsi="Arial Narrow"/>
          <w:sz w:val="22"/>
          <w:szCs w:val="22"/>
        </w:rPr>
        <w:t xml:space="preserve"> media pembelajaran</w:t>
      </w:r>
      <w:r w:rsidR="00217F96" w:rsidRPr="00294EEE">
        <w:rPr>
          <w:rFonts w:ascii="Arial Narrow" w:hAnsi="Arial Narrow"/>
          <w:sz w:val="22"/>
          <w:szCs w:val="22"/>
          <w:lang w:val="id-ID"/>
        </w:rPr>
        <w:t xml:space="preserve"> yang tepat</w:t>
      </w:r>
      <w:r w:rsidRPr="00294EEE">
        <w:rPr>
          <w:rFonts w:ascii="Arial Narrow" w:hAnsi="Arial Narrow"/>
          <w:sz w:val="22"/>
          <w:szCs w:val="22"/>
        </w:rPr>
        <w:t xml:space="preserve">. Tujuan penelitian ini adalah untuk menghasilkan media yang </w:t>
      </w:r>
      <w:r w:rsidR="00217F96" w:rsidRPr="00294EEE">
        <w:rPr>
          <w:rFonts w:ascii="Arial Narrow" w:hAnsi="Arial Narrow"/>
          <w:sz w:val="22"/>
          <w:szCs w:val="22"/>
          <w:lang w:val="id-ID"/>
        </w:rPr>
        <w:t>layak dan efektif</w:t>
      </w:r>
      <w:r w:rsidRPr="00294EEE">
        <w:rPr>
          <w:rFonts w:ascii="Arial Narrow" w:hAnsi="Arial Narrow"/>
          <w:sz w:val="22"/>
          <w:szCs w:val="22"/>
        </w:rPr>
        <w:t xml:space="preserve"> dari</w:t>
      </w:r>
      <w:r w:rsidR="00217F96" w:rsidRPr="00294EEE">
        <w:rPr>
          <w:rFonts w:ascii="Arial Narrow" w:hAnsi="Arial Narrow"/>
          <w:sz w:val="22"/>
          <w:szCs w:val="22"/>
          <w:lang w:val="id-ID"/>
        </w:rPr>
        <w:t xml:space="preserve"> sudut</w:t>
      </w:r>
      <w:r w:rsidRPr="00294EEE">
        <w:rPr>
          <w:rFonts w:ascii="Arial Narrow" w:hAnsi="Arial Narrow"/>
          <w:sz w:val="22"/>
          <w:szCs w:val="22"/>
        </w:rPr>
        <w:t xml:space="preserve"> validitas, kep</w:t>
      </w:r>
      <w:r w:rsidR="00BA46D1" w:rsidRPr="00294EEE">
        <w:rPr>
          <w:rFonts w:ascii="Arial Narrow" w:hAnsi="Arial Narrow"/>
          <w:sz w:val="22"/>
          <w:szCs w:val="22"/>
        </w:rPr>
        <w:t xml:space="preserve">raktisan, dan </w:t>
      </w:r>
      <w:r w:rsidR="00BA46D1" w:rsidRPr="00294EEE">
        <w:rPr>
          <w:rFonts w:ascii="Arial Narrow" w:hAnsi="Arial Narrow"/>
          <w:sz w:val="22"/>
          <w:szCs w:val="22"/>
          <w:lang w:val="id-ID"/>
        </w:rPr>
        <w:t>keefektifan</w:t>
      </w:r>
      <w:r w:rsidR="00217F96" w:rsidRPr="00294EEE">
        <w:rPr>
          <w:rFonts w:ascii="Arial Narrow" w:hAnsi="Arial Narrow"/>
          <w:sz w:val="22"/>
          <w:szCs w:val="22"/>
          <w:lang w:val="id-ID"/>
        </w:rPr>
        <w:t>.</w:t>
      </w:r>
      <w:r w:rsidRPr="00294EEE">
        <w:rPr>
          <w:rFonts w:ascii="Arial Narrow" w:hAnsi="Arial Narrow"/>
          <w:sz w:val="22"/>
          <w:szCs w:val="22"/>
        </w:rPr>
        <w:t xml:space="preserve"> media pembelajaran yang dikembangkan pada mata pelajaran </w:t>
      </w:r>
      <w:r w:rsidRPr="00294EEE">
        <w:rPr>
          <w:rFonts w:ascii="Arial Narrow" w:hAnsi="Arial Narrow"/>
          <w:sz w:val="22"/>
          <w:szCs w:val="22"/>
          <w:lang w:val="id-ID"/>
        </w:rPr>
        <w:t>IPS pada materi gejala-gejala di Atmosfer dan Hidrosfer</w:t>
      </w:r>
      <w:r w:rsidRPr="00294EEE">
        <w:rPr>
          <w:rFonts w:ascii="Arial Narrow" w:hAnsi="Arial Narrow"/>
          <w:sz w:val="22"/>
          <w:szCs w:val="22"/>
        </w:rPr>
        <w:t xml:space="preserve"> di </w:t>
      </w:r>
      <w:r w:rsidRPr="00294EEE">
        <w:rPr>
          <w:rFonts w:ascii="Arial Narrow" w:hAnsi="Arial Narrow"/>
          <w:sz w:val="22"/>
          <w:szCs w:val="22"/>
          <w:lang w:val="id-ID"/>
        </w:rPr>
        <w:t>SMP Islam S</w:t>
      </w:r>
      <w:r w:rsidR="00BA46D1" w:rsidRPr="00294EEE">
        <w:rPr>
          <w:rFonts w:ascii="Arial Narrow" w:hAnsi="Arial Narrow"/>
          <w:sz w:val="22"/>
          <w:szCs w:val="22"/>
          <w:lang w:val="id-ID"/>
        </w:rPr>
        <w:t>aadatul Islamiyah Tembeng Putik.</w:t>
      </w:r>
    </w:p>
    <w:p w:rsidR="004106FF" w:rsidRDefault="004106FF" w:rsidP="006F7CAE">
      <w:pPr>
        <w:pStyle w:val="BodyText"/>
        <w:spacing w:before="1"/>
        <w:ind w:left="567" w:right="521"/>
        <w:rPr>
          <w:rFonts w:ascii="Arial Narrow" w:hAnsi="Arial Narrow"/>
          <w:sz w:val="22"/>
          <w:szCs w:val="22"/>
          <w:lang w:val="id-ID"/>
        </w:rPr>
      </w:pPr>
      <w:r w:rsidRPr="00294EEE">
        <w:rPr>
          <w:rFonts w:ascii="Arial Narrow" w:hAnsi="Arial Narrow"/>
          <w:sz w:val="22"/>
          <w:szCs w:val="22"/>
        </w:rPr>
        <w:t xml:space="preserve">Jenis penelitian ini menggunakan model pengembangan R&amp;D dengan menggunakan 7 tahap, yaitu </w:t>
      </w:r>
      <w:r w:rsidRPr="00294EEE">
        <w:rPr>
          <w:rFonts w:ascii="Arial Narrow" w:hAnsi="Arial Narrow"/>
          <w:i/>
          <w:sz w:val="22"/>
          <w:szCs w:val="22"/>
        </w:rPr>
        <w:t>potensi dan masalah, pengumpulan data, desain produk, va</w:t>
      </w:r>
      <w:r w:rsidR="00217F96" w:rsidRPr="00294EEE">
        <w:rPr>
          <w:rFonts w:ascii="Arial Narrow" w:hAnsi="Arial Narrow"/>
          <w:i/>
          <w:sz w:val="22"/>
          <w:szCs w:val="22"/>
        </w:rPr>
        <w:t xml:space="preserve">liditas produk, revisi produk, </w:t>
      </w:r>
      <w:r w:rsidR="00217F96" w:rsidRPr="00294EEE">
        <w:rPr>
          <w:rFonts w:ascii="Arial Narrow" w:hAnsi="Arial Narrow"/>
          <w:i/>
          <w:sz w:val="22"/>
          <w:szCs w:val="22"/>
          <w:lang w:val="id-ID"/>
        </w:rPr>
        <w:t>u</w:t>
      </w:r>
      <w:r w:rsidR="00217F96" w:rsidRPr="00294EEE">
        <w:rPr>
          <w:rFonts w:ascii="Arial Narrow" w:hAnsi="Arial Narrow"/>
          <w:i/>
          <w:sz w:val="22"/>
          <w:szCs w:val="22"/>
        </w:rPr>
        <w:t>j</w:t>
      </w:r>
      <w:r w:rsidR="00217F96" w:rsidRPr="00294EEE">
        <w:rPr>
          <w:rFonts w:ascii="Arial Narrow" w:hAnsi="Arial Narrow"/>
          <w:i/>
          <w:sz w:val="22"/>
          <w:szCs w:val="22"/>
          <w:lang w:val="id-ID"/>
        </w:rPr>
        <w:t>i</w:t>
      </w:r>
      <w:r w:rsidRPr="00294EEE">
        <w:rPr>
          <w:rFonts w:ascii="Arial Narrow" w:hAnsi="Arial Narrow"/>
          <w:i/>
          <w:sz w:val="22"/>
          <w:szCs w:val="22"/>
        </w:rPr>
        <w:t>coba produk, analisis dan pelaporan</w:t>
      </w:r>
      <w:r w:rsidRPr="00294EEE">
        <w:rPr>
          <w:rFonts w:ascii="Arial Narrow" w:hAnsi="Arial Narrow"/>
          <w:sz w:val="22"/>
          <w:szCs w:val="22"/>
        </w:rPr>
        <w:t xml:space="preserve">. Desain </w:t>
      </w:r>
      <w:r w:rsidR="00624522" w:rsidRPr="00294EEE">
        <w:rPr>
          <w:rFonts w:ascii="Arial Narrow" w:hAnsi="Arial Narrow"/>
          <w:sz w:val="22"/>
          <w:szCs w:val="22"/>
          <w:lang w:val="id-ID"/>
        </w:rPr>
        <w:t xml:space="preserve">dalam </w:t>
      </w:r>
      <w:r w:rsidRPr="00294EEE">
        <w:rPr>
          <w:rFonts w:ascii="Arial Narrow" w:hAnsi="Arial Narrow"/>
          <w:sz w:val="22"/>
          <w:szCs w:val="22"/>
        </w:rPr>
        <w:t xml:space="preserve">penelitian yang digunakan yaitu </w:t>
      </w:r>
      <w:r w:rsidRPr="00294EEE">
        <w:rPr>
          <w:rFonts w:ascii="Arial Narrow" w:hAnsi="Arial Narrow"/>
          <w:i/>
          <w:sz w:val="22"/>
          <w:szCs w:val="22"/>
        </w:rPr>
        <w:t xml:space="preserve">One-Shot Case </w:t>
      </w:r>
      <w:r w:rsidRPr="00294EEE">
        <w:rPr>
          <w:rFonts w:ascii="Arial Narrow" w:hAnsi="Arial Narrow"/>
          <w:sz w:val="22"/>
          <w:szCs w:val="22"/>
        </w:rPr>
        <w:t xml:space="preserve">Study. Uji coba produk dilakukan pada siswa kelas </w:t>
      </w:r>
      <w:r w:rsidRPr="00294EEE">
        <w:rPr>
          <w:rFonts w:ascii="Arial Narrow" w:hAnsi="Arial Narrow"/>
          <w:sz w:val="22"/>
          <w:szCs w:val="22"/>
          <w:lang w:val="id-ID"/>
        </w:rPr>
        <w:t>VII SMP Islam Saadatul Islamiyah Tembeng Putik</w:t>
      </w:r>
      <w:r w:rsidRPr="00294EEE">
        <w:rPr>
          <w:rFonts w:ascii="Arial Narrow" w:hAnsi="Arial Narrow"/>
          <w:sz w:val="22"/>
          <w:szCs w:val="22"/>
        </w:rPr>
        <w:t xml:space="preserve"> sebanyak </w:t>
      </w:r>
      <w:r w:rsidRPr="00294EEE">
        <w:rPr>
          <w:rFonts w:ascii="Arial Narrow" w:hAnsi="Arial Narrow"/>
          <w:sz w:val="22"/>
          <w:szCs w:val="22"/>
          <w:lang w:val="id-ID"/>
        </w:rPr>
        <w:t>20</w:t>
      </w:r>
      <w:r w:rsidR="00B32E78" w:rsidRPr="00294EEE">
        <w:rPr>
          <w:rFonts w:ascii="Arial Narrow" w:hAnsi="Arial Narrow"/>
          <w:sz w:val="22"/>
          <w:szCs w:val="22"/>
        </w:rPr>
        <w:t xml:space="preserve"> siswa. Data dikumpulkan </w:t>
      </w:r>
      <w:r w:rsidRPr="00294EEE">
        <w:rPr>
          <w:rFonts w:ascii="Arial Narrow" w:hAnsi="Arial Narrow"/>
          <w:sz w:val="22"/>
          <w:szCs w:val="22"/>
        </w:rPr>
        <w:t xml:space="preserve">menggunakan </w:t>
      </w:r>
      <w:r w:rsidRPr="00294EEE">
        <w:rPr>
          <w:rFonts w:ascii="Arial Narrow" w:hAnsi="Arial Narrow"/>
          <w:color w:val="000000" w:themeColor="text1"/>
          <w:sz w:val="22"/>
          <w:szCs w:val="22"/>
        </w:rPr>
        <w:t>lembar validasi media, instrumen respon guru dan tes hasil belajar.</w:t>
      </w:r>
      <w:r w:rsidRPr="00294EEE">
        <w:rPr>
          <w:rFonts w:ascii="Arial Narrow" w:hAnsi="Arial Narrow"/>
          <w:sz w:val="22"/>
          <w:szCs w:val="22"/>
        </w:rPr>
        <w:t xml:space="preserve"> Hasil penelitian menunjukkan bahwa validitas media pembelajaran dinyatakan sangat valid dengan presentase se</w:t>
      </w:r>
      <w:r w:rsidR="0028346B" w:rsidRPr="00294EEE">
        <w:rPr>
          <w:rFonts w:ascii="Arial Narrow" w:hAnsi="Arial Narrow"/>
          <w:sz w:val="22"/>
          <w:szCs w:val="22"/>
        </w:rPr>
        <w:t>besar 91,83%, untuk kepraktisan</w:t>
      </w:r>
      <w:r w:rsidR="0028346B" w:rsidRPr="00294EEE">
        <w:rPr>
          <w:rFonts w:ascii="Arial Narrow" w:hAnsi="Arial Narrow"/>
          <w:sz w:val="22"/>
          <w:szCs w:val="22"/>
          <w:lang w:val="id-ID"/>
        </w:rPr>
        <w:t xml:space="preserve"> menurut </w:t>
      </w:r>
      <w:r w:rsidRPr="00294EEE">
        <w:rPr>
          <w:rFonts w:ascii="Arial Narrow" w:hAnsi="Arial Narrow"/>
          <w:sz w:val="22"/>
          <w:szCs w:val="22"/>
        </w:rPr>
        <w:t>respon guru terhadap media pembelajaran sangat baik dengan presentase sebesar 93,12%, dan hasil belajar siswa setelah menggunakan media pembelajaran berbasis AutoPlay Media Studio 8</w:t>
      </w:r>
      <w:r w:rsidRPr="00294EEE">
        <w:rPr>
          <w:rFonts w:ascii="Arial Narrow" w:hAnsi="Arial Narrow"/>
          <w:sz w:val="22"/>
          <w:szCs w:val="22"/>
          <w:lang w:val="id-ID"/>
        </w:rPr>
        <w:t>.5</w:t>
      </w:r>
      <w:r w:rsidRPr="00294EEE">
        <w:rPr>
          <w:rFonts w:ascii="Arial Narrow" w:hAnsi="Arial Narrow"/>
          <w:sz w:val="22"/>
          <w:szCs w:val="22"/>
        </w:rPr>
        <w:t xml:space="preserve"> dinyatakan baik dengan presentase ketuntasan hasil belajar sebesar 84%. Dengan demikian dapat disimpulkan bahwa media pembelajaran dapat di</w:t>
      </w:r>
      <w:r w:rsidR="0028346B" w:rsidRPr="00294EEE">
        <w:rPr>
          <w:rFonts w:ascii="Arial Narrow" w:hAnsi="Arial Narrow"/>
          <w:sz w:val="22"/>
          <w:szCs w:val="22"/>
          <w:lang w:val="id-ID"/>
        </w:rPr>
        <w:t>jadikan</w:t>
      </w:r>
      <w:r w:rsidRPr="00294EEE">
        <w:rPr>
          <w:rFonts w:ascii="Arial Narrow" w:hAnsi="Arial Narrow"/>
          <w:sz w:val="22"/>
          <w:szCs w:val="22"/>
        </w:rPr>
        <w:t xml:space="preserve"> sebagai </w:t>
      </w:r>
      <w:r w:rsidR="00C669CD" w:rsidRPr="00294EEE">
        <w:rPr>
          <w:rFonts w:ascii="Arial Narrow" w:hAnsi="Arial Narrow"/>
          <w:sz w:val="22"/>
          <w:szCs w:val="22"/>
          <w:lang w:val="id-ID"/>
        </w:rPr>
        <w:t>pendukung</w:t>
      </w:r>
      <w:r w:rsidRPr="00294EEE">
        <w:rPr>
          <w:rFonts w:ascii="Arial Narrow" w:hAnsi="Arial Narrow"/>
          <w:sz w:val="22"/>
          <w:szCs w:val="22"/>
        </w:rPr>
        <w:t xml:space="preserve"> guru dalam proses pembelajaran pada mata pelajaran </w:t>
      </w:r>
      <w:r w:rsidRPr="00294EEE">
        <w:rPr>
          <w:rFonts w:ascii="Arial Narrow" w:hAnsi="Arial Narrow"/>
          <w:sz w:val="22"/>
          <w:szCs w:val="22"/>
          <w:lang w:val="id-ID"/>
        </w:rPr>
        <w:t>IPS pada materi gejala-gejala di Atmosfer dan Hidrosfer pada SMP Islam Saadatul Islamiyah Tembeng Putik</w:t>
      </w:r>
      <w:r w:rsidRPr="00294EEE">
        <w:rPr>
          <w:rFonts w:ascii="Arial Narrow" w:hAnsi="Arial Narrow"/>
          <w:sz w:val="22"/>
          <w:szCs w:val="22"/>
        </w:rPr>
        <w:t>.</w:t>
      </w:r>
    </w:p>
    <w:p w:rsidR="00470C81" w:rsidRPr="00470C81" w:rsidRDefault="00470C81" w:rsidP="006F7CAE">
      <w:pPr>
        <w:pStyle w:val="BodyText"/>
        <w:spacing w:before="1"/>
        <w:ind w:left="567" w:right="521"/>
        <w:rPr>
          <w:rFonts w:ascii="Arial Narrow" w:hAnsi="Arial Narrow"/>
          <w:sz w:val="22"/>
          <w:szCs w:val="22"/>
          <w:lang w:val="id-ID"/>
        </w:rPr>
      </w:pPr>
    </w:p>
    <w:p w:rsidR="004106FF" w:rsidRPr="00294EEE" w:rsidRDefault="004106FF" w:rsidP="006F7CAE">
      <w:pPr>
        <w:ind w:left="543" w:right="534"/>
        <w:jc w:val="both"/>
        <w:rPr>
          <w:rFonts w:ascii="Arial Narrow" w:hAnsi="Arial Narrow"/>
          <w:lang w:val="id-ID"/>
        </w:rPr>
      </w:pPr>
      <w:r w:rsidRPr="00294EEE">
        <w:rPr>
          <w:rFonts w:ascii="Arial Narrow" w:hAnsi="Arial Narrow"/>
          <w:b/>
          <w:i/>
        </w:rPr>
        <w:t xml:space="preserve">Kata </w:t>
      </w:r>
      <w:proofErr w:type="gramStart"/>
      <w:r w:rsidRPr="00294EEE">
        <w:rPr>
          <w:rFonts w:ascii="Arial Narrow" w:hAnsi="Arial Narrow"/>
          <w:b/>
          <w:i/>
        </w:rPr>
        <w:t>Kunci :</w:t>
      </w:r>
      <w:proofErr w:type="gramEnd"/>
      <w:r w:rsidRPr="00294EEE">
        <w:rPr>
          <w:rFonts w:ascii="Arial Narrow" w:hAnsi="Arial Narrow"/>
          <w:b/>
          <w:i/>
        </w:rPr>
        <w:t xml:space="preserve"> </w:t>
      </w:r>
      <w:r w:rsidRPr="00294EEE">
        <w:rPr>
          <w:rFonts w:ascii="Arial Narrow" w:hAnsi="Arial Narrow"/>
        </w:rPr>
        <w:t>Pengembangan, Media Pembelajaran, AutoPlay Media Studio</w:t>
      </w:r>
      <w:r w:rsidRPr="00294EEE">
        <w:rPr>
          <w:rFonts w:ascii="Arial Narrow" w:hAnsi="Arial Narrow"/>
          <w:lang w:val="id-ID"/>
        </w:rPr>
        <w:t xml:space="preserve"> 8.5</w:t>
      </w:r>
      <w:r w:rsidRPr="00294EEE">
        <w:rPr>
          <w:rFonts w:ascii="Arial Narrow" w:hAnsi="Arial Narrow"/>
        </w:rPr>
        <w:t>.</w:t>
      </w:r>
    </w:p>
    <w:p w:rsidR="004106FF" w:rsidRPr="00294EEE" w:rsidRDefault="004106FF" w:rsidP="004106FF">
      <w:pPr>
        <w:ind w:left="543" w:right="534"/>
        <w:jc w:val="both"/>
        <w:rPr>
          <w:rFonts w:ascii="Arial Narrow" w:hAnsi="Arial Narrow"/>
          <w:color w:val="0D0D0D"/>
          <w:lang w:val="id-ID"/>
        </w:rPr>
      </w:pPr>
    </w:p>
    <w:p w:rsidR="006F7CAE" w:rsidRPr="00294EEE" w:rsidRDefault="006F7CAE" w:rsidP="006F7CAE">
      <w:pPr>
        <w:ind w:left="567" w:right="521"/>
        <w:jc w:val="both"/>
        <w:rPr>
          <w:rFonts w:ascii="Arial Narrow" w:hAnsi="Arial Narrow"/>
          <w:i/>
        </w:rPr>
      </w:pPr>
      <w:bookmarkStart w:id="0" w:name="_GoBack"/>
      <w:bookmarkEnd w:id="0"/>
      <w:r w:rsidRPr="00294EEE">
        <w:rPr>
          <w:rFonts w:ascii="Arial Narrow" w:hAnsi="Arial Narrow"/>
          <w:b/>
          <w:i/>
        </w:rPr>
        <w:t>Abstract</w:t>
      </w:r>
      <w:r w:rsidRPr="00294EEE">
        <w:rPr>
          <w:rFonts w:ascii="Arial Narrow" w:hAnsi="Arial Narrow"/>
          <w:i/>
        </w:rPr>
        <w:t>: Teaching process, which only depends on textbooks as a source of learning, has led to ineffective learning activities in the classroom. This study developed an AutoPlay Media Studio 8.5 as a digital learning media to shed light on the learning activity issue. This media was applied in the subject Ilmu Pengetahuan Social (Social Sciences) on the specific topic about phenomena in the Atmosphere and Hydrosphere in grade Seventh of Islamic Junior Secondary School Sa’adatul Islamiyah, Lombok Indonesia. This study employed the Research and Development (R&amp;D) method with seven stages of the process; those were potential and problem, data collection, product design, validity, revision, experimentation, analysis and report. The research design was a One-Shot Case Study by involving 20 students as participants. Data was collected using media validity sheets, teacher responses, and student worksheets. This research found that the media validity was 91</w:t>
      </w:r>
      <w:proofErr w:type="gramStart"/>
      <w:r w:rsidRPr="00294EEE">
        <w:rPr>
          <w:rFonts w:ascii="Arial Narrow" w:hAnsi="Arial Narrow"/>
          <w:i/>
        </w:rPr>
        <w:t>,83</w:t>
      </w:r>
      <w:proofErr w:type="gramEnd"/>
      <w:r w:rsidRPr="00294EEE">
        <w:rPr>
          <w:rFonts w:ascii="Arial Narrow" w:hAnsi="Arial Narrow"/>
          <w:i/>
        </w:rPr>
        <w:t xml:space="preserve">%, the teacher response about the practicality of the media was 93,12%, and the student test results were significantly reaching 84% of the mastery learning standards. Therefore, we concluded that the use of AutoPlay Media Studio 8.5 in the teaching phenomena in the Atmosphere and Hydrosphere in the grade Seventh of Junior Secondary student was significantly effective to improve student academic achievement. </w:t>
      </w:r>
    </w:p>
    <w:p w:rsidR="006F7CAE" w:rsidRPr="00294EEE" w:rsidRDefault="006F7CAE" w:rsidP="006F7CAE">
      <w:pPr>
        <w:spacing w:before="202"/>
        <w:ind w:left="543" w:right="534"/>
        <w:jc w:val="both"/>
        <w:rPr>
          <w:rFonts w:ascii="Arial Narrow" w:hAnsi="Arial Narrow"/>
          <w:b/>
          <w:i/>
          <w:lang w:val="id-ID"/>
        </w:rPr>
      </w:pPr>
      <w:r w:rsidRPr="00294EEE">
        <w:rPr>
          <w:rFonts w:ascii="Arial Narrow" w:hAnsi="Arial Narrow"/>
          <w:b/>
          <w:i/>
        </w:rPr>
        <w:t>Keywords</w:t>
      </w:r>
      <w:r w:rsidRPr="00294EEE">
        <w:rPr>
          <w:rFonts w:ascii="Arial Narrow" w:hAnsi="Arial Narrow"/>
          <w:i/>
        </w:rPr>
        <w:t>: Research and Development, Learning Media, AutoPlay Media Studio 8.5</w:t>
      </w:r>
    </w:p>
    <w:p w:rsidR="00446EF2" w:rsidRDefault="00446EF2">
      <w:pPr>
        <w:pStyle w:val="Heading1"/>
        <w:spacing w:before="197" w:line="274" w:lineRule="exact"/>
        <w:jc w:val="left"/>
        <w:rPr>
          <w:color w:val="0D0D0D"/>
          <w:lang w:val="id-ID"/>
        </w:rPr>
      </w:pPr>
    </w:p>
    <w:p w:rsidR="00470C81" w:rsidRDefault="00470C81" w:rsidP="00294EEE">
      <w:pPr>
        <w:pStyle w:val="Heading1"/>
        <w:rPr>
          <w:color w:val="0D0D0D"/>
          <w:lang w:val="id-ID"/>
        </w:rPr>
      </w:pPr>
    </w:p>
    <w:p w:rsidR="00470C81" w:rsidRDefault="00470C81" w:rsidP="00294EEE">
      <w:pPr>
        <w:pStyle w:val="Heading1"/>
        <w:rPr>
          <w:color w:val="0D0D0D"/>
          <w:lang w:val="id-ID"/>
        </w:rPr>
      </w:pPr>
    </w:p>
    <w:p w:rsidR="00470C81" w:rsidRDefault="00470C81" w:rsidP="00294EEE">
      <w:pPr>
        <w:pStyle w:val="Heading1"/>
        <w:rPr>
          <w:color w:val="0D0D0D"/>
          <w:lang w:val="id-ID"/>
        </w:rPr>
      </w:pPr>
    </w:p>
    <w:p w:rsidR="00470C81" w:rsidRDefault="00470C81" w:rsidP="00294EEE">
      <w:pPr>
        <w:pStyle w:val="Heading1"/>
        <w:rPr>
          <w:color w:val="0D0D0D"/>
          <w:lang w:val="id-ID"/>
        </w:rPr>
      </w:pPr>
    </w:p>
    <w:p w:rsidR="00470C81" w:rsidRDefault="00470C81" w:rsidP="00294EEE">
      <w:pPr>
        <w:pStyle w:val="Heading1"/>
        <w:rPr>
          <w:color w:val="0D0D0D"/>
          <w:lang w:val="id-ID"/>
        </w:rPr>
      </w:pPr>
    </w:p>
    <w:p w:rsidR="003F6C71" w:rsidRPr="00470C81" w:rsidRDefault="003F6C71" w:rsidP="003F6C71">
      <w:pPr>
        <w:pStyle w:val="Heading1"/>
        <w:rPr>
          <w:rFonts w:ascii="Arial Narrow" w:hAnsi="Arial Narrow"/>
          <w:lang w:val="id-ID"/>
        </w:rPr>
      </w:pPr>
      <w:r w:rsidRPr="00470C81">
        <w:rPr>
          <w:rFonts w:ascii="Arial Narrow" w:hAnsi="Arial Narrow"/>
        </w:rPr>
        <w:lastRenderedPageBreak/>
        <w:t>PENDAHULUAN</w:t>
      </w:r>
    </w:p>
    <w:p w:rsidR="003F6C71" w:rsidRPr="00470C81" w:rsidRDefault="003F6C71" w:rsidP="003F6C71">
      <w:pPr>
        <w:pStyle w:val="Heading1"/>
        <w:rPr>
          <w:rFonts w:ascii="Arial Narrow" w:hAnsi="Arial Narrow"/>
          <w:lang w:val="id-ID"/>
        </w:rPr>
      </w:pPr>
    </w:p>
    <w:p w:rsidR="003F6C71" w:rsidRPr="00470C81" w:rsidRDefault="003F6C71" w:rsidP="003F6C71">
      <w:pPr>
        <w:pStyle w:val="Heading1"/>
        <w:ind w:firstLine="451"/>
        <w:rPr>
          <w:rFonts w:ascii="Arial Narrow" w:hAnsi="Arial Narrow"/>
          <w:b w:val="0"/>
          <w:lang w:val="id-ID"/>
        </w:rPr>
      </w:pPr>
      <w:r w:rsidRPr="00470C81">
        <w:rPr>
          <w:rFonts w:ascii="Arial Narrow" w:hAnsi="Arial Narrow"/>
          <w:b w:val="0"/>
          <w:lang w:val="id-ID"/>
        </w:rPr>
        <w:t xml:space="preserve">Bumi yang kita tempati saat ini merupakan anugerah yang paling berharga dalam menjaga keberlangsungan kehidupan dari semua makhluk hidup yang ada di atasnya, ketidak seimbangan ekosistem yang ada dapat menyebabkan gejala-gejala yang dapat membahayakan keberlangsungan dari kehidupan semua makhluk yang ada di atas bumi ini, salah satu di antaranya adalah pemanasan global </w:t>
      </w:r>
      <w:r w:rsidRPr="00470C81">
        <w:rPr>
          <w:rFonts w:ascii="Arial Narrow" w:hAnsi="Arial Narrow"/>
          <w:b w:val="0"/>
          <w:i/>
          <w:lang w:val="id-ID"/>
        </w:rPr>
        <w:t>(global warming)</w:t>
      </w:r>
      <w:r w:rsidRPr="00470C81">
        <w:rPr>
          <w:rFonts w:ascii="Arial Narrow" w:hAnsi="Arial Narrow"/>
          <w:b w:val="0"/>
          <w:lang w:val="id-ID"/>
        </w:rPr>
        <w:t xml:space="preserve"> merupakan gejala alam yang disebabkan oleh kompleksitas beragam dampak kerusakan lingkungan secara masif, hal ini tidak luput berdampak langsung pada peningkatan suhu permukaan bumi.</w:t>
      </w:r>
    </w:p>
    <w:p w:rsidR="003F6C71" w:rsidRPr="00BD74F3" w:rsidRDefault="003F6C71" w:rsidP="003F6C71">
      <w:pPr>
        <w:pStyle w:val="Heading1"/>
        <w:rPr>
          <w:b w:val="0"/>
          <w:lang w:val="id-ID"/>
        </w:rPr>
      </w:pPr>
      <w:r>
        <w:rPr>
          <w:b w:val="0"/>
          <w:noProof/>
        </w:rPr>
        <w:drawing>
          <wp:anchor distT="0" distB="0" distL="114300" distR="114300" simplePos="0" relativeHeight="487605760" behindDoc="1" locked="0" layoutInCell="1" allowOverlap="1">
            <wp:simplePos x="0" y="0"/>
            <wp:positionH relativeFrom="column">
              <wp:posOffset>1644650</wp:posOffset>
            </wp:positionH>
            <wp:positionV relativeFrom="paragraph">
              <wp:posOffset>95885</wp:posOffset>
            </wp:positionV>
            <wp:extent cx="2787650" cy="1581150"/>
            <wp:effectExtent l="19050" t="0" r="0" b="0"/>
            <wp:wrapNone/>
            <wp:docPr id="1" name="Picture 1" descr="C:\Users\Nitro 5\Pictures\global-warming_56e7bd1a0faf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Nitro 5\Pictures\global-warming_56e7bd1a0faf3.png"/>
                    <pic:cNvPicPr>
                      <a:picLocks noChangeAspect="1" noChangeArrowheads="1"/>
                    </pic:cNvPicPr>
                  </pic:nvPicPr>
                  <pic:blipFill>
                    <a:blip r:embed="rId11" cstate="print"/>
                    <a:srcRect t="14359" b="3568"/>
                    <a:stretch>
                      <a:fillRect/>
                    </a:stretch>
                  </pic:blipFill>
                  <pic:spPr bwMode="auto">
                    <a:xfrm>
                      <a:off x="0" y="0"/>
                      <a:ext cx="2787650" cy="1581150"/>
                    </a:xfrm>
                    <a:prstGeom prst="rect">
                      <a:avLst/>
                    </a:prstGeom>
                    <a:noFill/>
                    <a:ln w="9525">
                      <a:noFill/>
                      <a:miter lim="800000"/>
                      <a:headEnd/>
                      <a:tailEnd/>
                    </a:ln>
                  </pic:spPr>
                </pic:pic>
              </a:graphicData>
            </a:graphic>
          </wp:anchor>
        </w:drawing>
      </w: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Default="003F6C71" w:rsidP="003F6C71">
      <w:pPr>
        <w:pStyle w:val="BodyText"/>
        <w:spacing w:line="276" w:lineRule="auto"/>
        <w:ind w:left="851" w:right="42" w:hanging="851"/>
        <w:rPr>
          <w:lang w:val="id-ID"/>
        </w:rPr>
      </w:pPr>
    </w:p>
    <w:p w:rsidR="003F6C71" w:rsidRPr="00470C81" w:rsidRDefault="003F6C71" w:rsidP="003F6C71">
      <w:pPr>
        <w:pStyle w:val="Heading1"/>
        <w:jc w:val="center"/>
        <w:rPr>
          <w:rFonts w:ascii="Arial Narrow" w:hAnsi="Arial Narrow"/>
          <w:b w:val="0"/>
          <w:lang w:val="id-ID"/>
        </w:rPr>
      </w:pPr>
      <w:r w:rsidRPr="00470C81">
        <w:rPr>
          <w:rFonts w:ascii="Arial Narrow" w:hAnsi="Arial Narrow"/>
          <w:lang w:val="id-ID"/>
        </w:rPr>
        <w:t>Gambar 1</w:t>
      </w:r>
      <w:r w:rsidRPr="00470C81">
        <w:rPr>
          <w:rFonts w:ascii="Arial Narrow" w:hAnsi="Arial Narrow"/>
          <w:b w:val="0"/>
          <w:lang w:val="id-ID"/>
        </w:rPr>
        <w:t>:Grafik perubahan iklim</w:t>
      </w:r>
    </w:p>
    <w:p w:rsidR="003F6C71" w:rsidRPr="00470C81" w:rsidRDefault="003F6C71" w:rsidP="003F6C71">
      <w:pPr>
        <w:pStyle w:val="BodyText"/>
        <w:spacing w:line="276" w:lineRule="auto"/>
        <w:ind w:left="851" w:right="42" w:hanging="709"/>
        <w:jc w:val="center"/>
        <w:rPr>
          <w:rFonts w:ascii="Arial Narrow" w:hAnsi="Arial Narrow"/>
          <w:lang w:val="id-ID"/>
        </w:rPr>
      </w:pPr>
      <w:r w:rsidRPr="00470C81">
        <w:rPr>
          <w:rFonts w:ascii="Arial Narrow" w:hAnsi="Arial Narrow"/>
          <w:lang w:val="id-ID"/>
        </w:rPr>
        <w:t>Sumber: european climate foundation</w:t>
      </w:r>
    </w:p>
    <w:p w:rsidR="003F6C71" w:rsidRDefault="003F6C71" w:rsidP="003F6C71">
      <w:pPr>
        <w:pStyle w:val="BodyText"/>
        <w:spacing w:line="276" w:lineRule="auto"/>
        <w:ind w:left="132" w:right="42" w:firstLine="451"/>
        <w:rPr>
          <w:lang w:val="id-ID"/>
        </w:rPr>
      </w:pPr>
    </w:p>
    <w:p w:rsidR="003F6C71" w:rsidRPr="00470C81" w:rsidRDefault="003F6C71" w:rsidP="003F6C71">
      <w:pPr>
        <w:pStyle w:val="BodyText"/>
        <w:spacing w:line="276" w:lineRule="auto"/>
        <w:ind w:left="132" w:right="42" w:firstLine="451"/>
        <w:rPr>
          <w:rFonts w:ascii="Arial Narrow" w:hAnsi="Arial Narrow"/>
          <w:color w:val="000000" w:themeColor="text1"/>
          <w:lang w:val="id-ID"/>
        </w:rPr>
      </w:pPr>
      <w:r w:rsidRPr="00470C81">
        <w:rPr>
          <w:rFonts w:ascii="Arial Narrow" w:hAnsi="Arial Narrow"/>
          <w:lang w:val="id-ID"/>
        </w:rPr>
        <w:t>Pada tahap ini sekolah memiliki peranan penting dalam mengajarkan serta mendidik bagaimana menjaga semua ekosistem kita ini agar unsur-unsur yang ada di bumi ini tetap terjaga. Atmosfer merupakan unsur penting dalam melindungi bumi dari benturan berbagai benda-benda luar angkasa yang dapat membahayakan keberlangsungan kehidupan mahluk hidup di atasnya</w:t>
      </w:r>
      <w:r w:rsidRPr="00470C81">
        <w:rPr>
          <w:rFonts w:ascii="Arial Narrow" w:hAnsi="Arial Narrow"/>
          <w:color w:val="000000" w:themeColor="text1"/>
          <w:lang w:val="id-ID"/>
        </w:rPr>
        <w:t>, demikian juga halnya dengan keberadaan Hidrosfer bumi kita.</w:t>
      </w:r>
    </w:p>
    <w:p w:rsidR="003F6C71" w:rsidRPr="00470C81" w:rsidRDefault="003F6C71" w:rsidP="003F6C71">
      <w:pPr>
        <w:pStyle w:val="BodyText"/>
        <w:spacing w:line="276" w:lineRule="auto"/>
        <w:ind w:left="132" w:right="38" w:firstLine="451"/>
        <w:rPr>
          <w:rFonts w:ascii="Arial Narrow" w:hAnsi="Arial Narrow"/>
        </w:rPr>
      </w:pPr>
      <w:r w:rsidRPr="00470C81">
        <w:rPr>
          <w:rFonts w:ascii="Arial Narrow" w:hAnsi="Arial Narrow"/>
          <w:lang w:val="id-ID"/>
        </w:rPr>
        <w:t>Pengajaran akan matapelajaran IPS pada tingkat satuan pendidikan menengah pertama merupakan langkah tepat. SMP Islam Saadatul Islamiyah Tembeng Putik merupakan sekolah yang lebih terbuka dan mau melakukan peralihan model ataupun metode mengajar di kelas yang sebelumnya konvensional menjadi lebih baik dan efektif dengan menerapkan model-model dalam pembelajaran yang relevan dengan zamannya</w:t>
      </w:r>
      <w:r w:rsidRPr="00470C81">
        <w:rPr>
          <w:rFonts w:ascii="Arial Narrow" w:hAnsi="Arial Narrow"/>
        </w:rPr>
        <w:t xml:space="preserve">. </w:t>
      </w:r>
      <w:r w:rsidRPr="00470C81">
        <w:rPr>
          <w:rFonts w:ascii="Arial Narrow" w:hAnsi="Arial Narrow"/>
          <w:lang w:val="id-ID"/>
        </w:rPr>
        <w:t>Kondisi inilah yang melatar</w:t>
      </w:r>
      <w:r w:rsidRPr="00470C81">
        <w:rPr>
          <w:rFonts w:ascii="Arial Narrow" w:hAnsi="Arial Narrow"/>
        </w:rPr>
        <w:t xml:space="preserve"> </w:t>
      </w:r>
      <w:r w:rsidRPr="00470C81">
        <w:rPr>
          <w:rFonts w:ascii="Arial Narrow" w:hAnsi="Arial Narrow"/>
          <w:lang w:val="id-ID"/>
        </w:rPr>
        <w:t xml:space="preserve">belakangi peneliti untuk tergerak melakukan penelitian dalam mengembangkan sebuah media pembelajaran yang lebih </w:t>
      </w:r>
      <w:r w:rsidRPr="00470C81">
        <w:rPr>
          <w:rFonts w:ascii="Arial Narrow" w:hAnsi="Arial Narrow"/>
        </w:rPr>
        <w:t>aplikat</w:t>
      </w:r>
      <w:r w:rsidRPr="00470C81">
        <w:rPr>
          <w:rFonts w:ascii="Arial Narrow" w:hAnsi="Arial Narrow"/>
          <w:lang w:val="id-ID"/>
        </w:rPr>
        <w:t>if dalam kegiatan belajar-mengajar pada SMP Islam Saadatul Islamiyah Tembeng Putik</w:t>
      </w:r>
      <w:r w:rsidRPr="00470C81">
        <w:rPr>
          <w:rFonts w:ascii="Arial Narrow" w:hAnsi="Arial Narrow"/>
        </w:rPr>
        <w:t xml:space="preserve">. </w:t>
      </w:r>
      <w:proofErr w:type="gramStart"/>
      <w:r w:rsidRPr="00470C81">
        <w:rPr>
          <w:rFonts w:ascii="Arial Narrow" w:hAnsi="Arial Narrow"/>
        </w:rPr>
        <w:t xml:space="preserve">Pada matapelajaran </w:t>
      </w:r>
      <w:r w:rsidRPr="00470C81">
        <w:rPr>
          <w:rFonts w:ascii="Arial Narrow" w:hAnsi="Arial Narrow"/>
          <w:lang w:val="id-ID"/>
        </w:rPr>
        <w:t>IPS kelas VII Terdapat subpokok bahasan gejala-gejala di Atmosfer dan Hidrosfer.</w:t>
      </w:r>
      <w:proofErr w:type="gramEnd"/>
      <w:r w:rsidRPr="00470C81">
        <w:rPr>
          <w:rFonts w:ascii="Arial Narrow" w:hAnsi="Arial Narrow"/>
          <w:lang w:val="id-ID"/>
        </w:rPr>
        <w:t xml:space="preserve"> </w:t>
      </w:r>
      <w:proofErr w:type="gramStart"/>
      <w:r w:rsidRPr="00470C81">
        <w:rPr>
          <w:rFonts w:ascii="Arial Narrow" w:hAnsi="Arial Narrow"/>
        </w:rPr>
        <w:t xml:space="preserve">Materi yang diajarkan kepada siswa adalah </w:t>
      </w:r>
      <w:r w:rsidRPr="00470C81">
        <w:rPr>
          <w:rFonts w:ascii="Arial Narrow" w:hAnsi="Arial Narrow"/>
          <w:lang w:val="id-ID"/>
        </w:rPr>
        <w:t xml:space="preserve">mendeskripsikan gejala-gejala di Atmosfer dan Hidrosfer serta pengaruhnya terhadap kehidupan dan hal-hal yang </w:t>
      </w:r>
      <w:r w:rsidRPr="00470C81">
        <w:rPr>
          <w:rFonts w:ascii="Arial Narrow" w:hAnsi="Arial Narrow"/>
        </w:rPr>
        <w:t>berkaitan</w:t>
      </w:r>
      <w:r w:rsidRPr="00470C81">
        <w:rPr>
          <w:rFonts w:ascii="Arial Narrow" w:hAnsi="Arial Narrow"/>
          <w:lang w:val="id-ID"/>
        </w:rPr>
        <w:t xml:space="preserve"> dengan subpokok bahasan tersebut</w:t>
      </w:r>
      <w:r w:rsidRPr="00470C81">
        <w:rPr>
          <w:rFonts w:ascii="Arial Narrow" w:hAnsi="Arial Narrow"/>
        </w:rPr>
        <w:t xml:space="preserve"> </w:t>
      </w:r>
      <w:r w:rsidRPr="00470C81">
        <w:rPr>
          <w:rFonts w:ascii="Arial Narrow" w:hAnsi="Arial Narrow"/>
          <w:lang w:val="id-ID"/>
        </w:rPr>
        <w:t>serta</w:t>
      </w:r>
      <w:r w:rsidRPr="00470C81">
        <w:rPr>
          <w:rFonts w:ascii="Arial Narrow" w:hAnsi="Arial Narrow"/>
        </w:rPr>
        <w:t xml:space="preserve"> yang berhubungan dengan</w:t>
      </w:r>
      <w:r w:rsidRPr="00470C81">
        <w:rPr>
          <w:rFonts w:ascii="Arial Narrow" w:hAnsi="Arial Narrow"/>
          <w:lang w:val="id-ID"/>
        </w:rPr>
        <w:t>nya</w:t>
      </w:r>
      <w:r w:rsidRPr="00470C81">
        <w:rPr>
          <w:rFonts w:ascii="Arial Narrow" w:hAnsi="Arial Narrow"/>
        </w:rPr>
        <w:t>.</w:t>
      </w:r>
      <w:proofErr w:type="gramEnd"/>
    </w:p>
    <w:p w:rsidR="003F6C71" w:rsidRPr="00470C81" w:rsidRDefault="003F6C71" w:rsidP="003F6C71">
      <w:pPr>
        <w:pStyle w:val="BodyText"/>
        <w:spacing w:before="1" w:line="276" w:lineRule="auto"/>
        <w:ind w:left="132" w:right="38" w:firstLine="451"/>
        <w:rPr>
          <w:rFonts w:ascii="Arial Narrow" w:hAnsi="Arial Narrow"/>
        </w:rPr>
      </w:pPr>
      <w:r w:rsidRPr="00470C81">
        <w:rPr>
          <w:rFonts w:ascii="Arial Narrow" w:hAnsi="Arial Narrow"/>
        </w:rPr>
        <w:t xml:space="preserve">Berdasarkan </w:t>
      </w:r>
      <w:r w:rsidRPr="00470C81">
        <w:rPr>
          <w:rFonts w:ascii="Arial Narrow" w:hAnsi="Arial Narrow"/>
          <w:lang w:val="id-ID"/>
        </w:rPr>
        <w:t>pengamatan peneliti secara komprehensif</w:t>
      </w:r>
      <w:r w:rsidRPr="00470C81">
        <w:rPr>
          <w:rFonts w:ascii="Arial Narrow" w:hAnsi="Arial Narrow"/>
        </w:rPr>
        <w:t xml:space="preserve"> </w:t>
      </w:r>
      <w:r w:rsidRPr="00470C81">
        <w:rPr>
          <w:rFonts w:ascii="Arial Narrow" w:hAnsi="Arial Narrow"/>
          <w:lang w:val="id-ID"/>
        </w:rPr>
        <w:t>pada kegiatan belajar mengajar</w:t>
      </w:r>
      <w:r w:rsidRPr="00470C81">
        <w:rPr>
          <w:rFonts w:ascii="Arial Narrow" w:hAnsi="Arial Narrow"/>
        </w:rPr>
        <w:t xml:space="preserve"> di sekolah, peneliti </w:t>
      </w:r>
      <w:r w:rsidRPr="00470C81">
        <w:rPr>
          <w:rFonts w:ascii="Arial Narrow" w:hAnsi="Arial Narrow"/>
          <w:lang w:val="id-ID"/>
        </w:rPr>
        <w:t>menemukan</w:t>
      </w:r>
      <w:r w:rsidRPr="00470C81">
        <w:rPr>
          <w:rFonts w:ascii="Arial Narrow" w:hAnsi="Arial Narrow"/>
        </w:rPr>
        <w:t xml:space="preserve"> proses pembelajaran yang dilakukan oleh guru </w:t>
      </w:r>
      <w:r w:rsidRPr="00470C81">
        <w:rPr>
          <w:rFonts w:ascii="Arial Narrow" w:hAnsi="Arial Narrow"/>
          <w:lang w:val="id-ID"/>
        </w:rPr>
        <w:t>SMP Islam Saadatul Islamiyah Tembeng Putik</w:t>
      </w:r>
      <w:r w:rsidRPr="00470C81">
        <w:rPr>
          <w:rFonts w:ascii="Arial Narrow" w:hAnsi="Arial Narrow"/>
        </w:rPr>
        <w:t xml:space="preserve"> khususnya pada mata pelajaran </w:t>
      </w:r>
      <w:r w:rsidRPr="00470C81">
        <w:rPr>
          <w:rFonts w:ascii="Arial Narrow" w:hAnsi="Arial Narrow"/>
          <w:lang w:val="id-ID"/>
        </w:rPr>
        <w:t>IPS masih menggunakan model konvensional</w:t>
      </w:r>
      <w:r w:rsidRPr="00470C81">
        <w:rPr>
          <w:rFonts w:ascii="Arial Narrow" w:hAnsi="Arial Narrow"/>
        </w:rPr>
        <w:t>. Banyak siswa cenderung merasa</w:t>
      </w:r>
      <w:r w:rsidRPr="00470C81">
        <w:rPr>
          <w:rFonts w:ascii="Arial Narrow" w:hAnsi="Arial Narrow"/>
          <w:lang w:val="id-ID"/>
        </w:rPr>
        <w:t xml:space="preserve"> bosan dan kurang </w:t>
      </w:r>
      <w:r w:rsidRPr="00470C81">
        <w:rPr>
          <w:rFonts w:ascii="Arial Narrow" w:hAnsi="Arial Narrow"/>
        </w:rPr>
        <w:t xml:space="preserve">aktif, </w:t>
      </w:r>
      <w:r w:rsidRPr="00470C81">
        <w:rPr>
          <w:rFonts w:ascii="Arial Narrow" w:hAnsi="Arial Narrow"/>
          <w:lang w:val="id-ID"/>
        </w:rPr>
        <w:t>sehingga</w:t>
      </w:r>
      <w:r w:rsidRPr="00470C81">
        <w:rPr>
          <w:rFonts w:ascii="Arial Narrow" w:hAnsi="Arial Narrow"/>
        </w:rPr>
        <w:t xml:space="preserve"> tidak bisa me</w:t>
      </w:r>
      <w:r w:rsidRPr="00470C81">
        <w:rPr>
          <w:rFonts w:ascii="Arial Narrow" w:hAnsi="Arial Narrow"/>
          <w:lang w:val="id-ID"/>
        </w:rPr>
        <w:t>mahami</w:t>
      </w:r>
      <w:r w:rsidRPr="00470C81">
        <w:rPr>
          <w:rFonts w:ascii="Arial Narrow" w:hAnsi="Arial Narrow"/>
        </w:rPr>
        <w:t xml:space="preserve"> materi pelajaran secara maksimal karena proses pembelajarannya yang masih kebanyakan menggunakan model pembelajaran langsung dengan metode ceramah monoton. </w:t>
      </w:r>
      <w:proofErr w:type="gramStart"/>
      <w:r w:rsidRPr="00470C81">
        <w:rPr>
          <w:rFonts w:ascii="Arial Narrow" w:hAnsi="Arial Narrow"/>
        </w:rPr>
        <w:t xml:space="preserve">Model pembelajaran tersebut kurang </w:t>
      </w:r>
      <w:r w:rsidRPr="00470C81">
        <w:rPr>
          <w:rFonts w:ascii="Arial Narrow" w:hAnsi="Arial Narrow"/>
          <w:lang w:val="id-ID"/>
        </w:rPr>
        <w:t xml:space="preserve">aplikatif dan </w:t>
      </w:r>
      <w:r w:rsidRPr="00470C81">
        <w:rPr>
          <w:rFonts w:ascii="Arial Narrow" w:hAnsi="Arial Narrow"/>
        </w:rPr>
        <w:t xml:space="preserve">tidak memberikan kesempatan pada siswa </w:t>
      </w:r>
      <w:r w:rsidRPr="00470C81">
        <w:rPr>
          <w:rFonts w:ascii="Arial Narrow" w:hAnsi="Arial Narrow"/>
          <w:lang w:val="id-ID"/>
        </w:rPr>
        <w:t xml:space="preserve">untuk terlibat lebih jauh dan melakukan ekplorasi dalam bentuk </w:t>
      </w:r>
      <w:r w:rsidRPr="00470C81">
        <w:rPr>
          <w:rFonts w:ascii="Arial Narrow" w:hAnsi="Arial Narrow"/>
        </w:rPr>
        <w:t xml:space="preserve">kreatifitas </w:t>
      </w:r>
      <w:r w:rsidRPr="00470C81">
        <w:rPr>
          <w:rFonts w:ascii="Arial Narrow" w:hAnsi="Arial Narrow"/>
          <w:lang w:val="id-ID"/>
        </w:rPr>
        <w:t>serta</w:t>
      </w:r>
      <w:r w:rsidRPr="00470C81">
        <w:rPr>
          <w:rFonts w:ascii="Arial Narrow" w:hAnsi="Arial Narrow"/>
        </w:rPr>
        <w:t xml:space="preserve"> daya pikir </w:t>
      </w:r>
      <w:r w:rsidRPr="00470C81">
        <w:rPr>
          <w:rFonts w:ascii="Arial Narrow" w:hAnsi="Arial Narrow"/>
          <w:lang w:val="id-ID"/>
        </w:rPr>
        <w:t>sehingga kondisi tersebut</w:t>
      </w:r>
      <w:r w:rsidRPr="00470C81">
        <w:rPr>
          <w:rFonts w:ascii="Arial Narrow" w:hAnsi="Arial Narrow"/>
        </w:rPr>
        <w:t xml:space="preserve"> membuat siswa bosan yang </w:t>
      </w:r>
      <w:r w:rsidRPr="00470C81">
        <w:rPr>
          <w:rFonts w:ascii="Arial Narrow" w:hAnsi="Arial Narrow"/>
          <w:lang w:val="id-ID"/>
        </w:rPr>
        <w:t>bermuara pada</w:t>
      </w:r>
      <w:r w:rsidRPr="00470C81">
        <w:rPr>
          <w:rFonts w:ascii="Arial Narrow" w:hAnsi="Arial Narrow"/>
        </w:rPr>
        <w:t xml:space="preserve"> hasil belajar, sehingga bisa dikatakan belum dapat memenuhi standar kompetensi </w:t>
      </w:r>
      <w:r w:rsidRPr="00470C81">
        <w:rPr>
          <w:rFonts w:ascii="Arial Narrow" w:hAnsi="Arial Narrow"/>
        </w:rPr>
        <w:lastRenderedPageBreak/>
        <w:t>lulusan (SKL) yang tel</w:t>
      </w:r>
      <w:r w:rsidR="00751902">
        <w:rPr>
          <w:rFonts w:ascii="Arial Narrow" w:hAnsi="Arial Narrow"/>
        </w:rPr>
        <w:t>ah ditetapkan Permendikbud No.</w:t>
      </w:r>
      <w:r w:rsidR="00751902">
        <w:rPr>
          <w:rFonts w:ascii="Arial Narrow" w:hAnsi="Arial Narrow"/>
          <w:lang w:val="id-ID"/>
        </w:rPr>
        <w:t>20</w:t>
      </w:r>
      <w:r w:rsidRPr="00470C81">
        <w:rPr>
          <w:rFonts w:ascii="Arial Narrow" w:hAnsi="Arial Narrow"/>
        </w:rPr>
        <w:t xml:space="preserve"> Tahun</w:t>
      </w:r>
      <w:r w:rsidRPr="00470C81">
        <w:rPr>
          <w:rFonts w:ascii="Arial Narrow" w:hAnsi="Arial Narrow"/>
          <w:spacing w:val="-2"/>
        </w:rPr>
        <w:t xml:space="preserve"> </w:t>
      </w:r>
      <w:r w:rsidR="00751902">
        <w:rPr>
          <w:rFonts w:ascii="Arial Narrow" w:hAnsi="Arial Narrow"/>
        </w:rPr>
        <w:t>201</w:t>
      </w:r>
      <w:r w:rsidR="00751902">
        <w:rPr>
          <w:rFonts w:ascii="Arial Narrow" w:hAnsi="Arial Narrow"/>
          <w:lang w:val="id-ID"/>
        </w:rPr>
        <w:t>6</w:t>
      </w:r>
      <w:r w:rsidRPr="00470C81">
        <w:rPr>
          <w:rFonts w:ascii="Arial Narrow" w:hAnsi="Arial Narrow"/>
        </w:rPr>
        <w:t>.</w:t>
      </w:r>
      <w:proofErr w:type="gramEnd"/>
    </w:p>
    <w:p w:rsidR="003F6C71" w:rsidRPr="00470C81" w:rsidRDefault="003F6C71" w:rsidP="003F6C71">
      <w:pPr>
        <w:pStyle w:val="BodyText"/>
        <w:tabs>
          <w:tab w:val="left" w:pos="1756"/>
        </w:tabs>
        <w:spacing w:before="1" w:line="276" w:lineRule="auto"/>
        <w:ind w:left="132" w:right="38" w:firstLine="451"/>
        <w:rPr>
          <w:rFonts w:ascii="Arial Narrow" w:hAnsi="Arial Narrow"/>
        </w:rPr>
      </w:pPr>
      <w:r w:rsidRPr="00470C81">
        <w:rPr>
          <w:rFonts w:ascii="Arial Narrow" w:hAnsi="Arial Narrow"/>
          <w:lang w:val="id-ID"/>
        </w:rPr>
        <w:t xml:space="preserve">Sudah menjadi amanat dalam kurikulum pendidikan bahwa guru tidak lagi menjadi narasumber tunggal dalam pembelajaran moderen, sehingga kesenjangan akan hal tersebut bisa di jembatani dengan menggunakan sebuah media dalam melaksanakan kegiatan pembelajaran, </w:t>
      </w:r>
      <w:r w:rsidRPr="00470C81">
        <w:rPr>
          <w:rFonts w:ascii="Arial Narrow" w:hAnsi="Arial Narrow"/>
        </w:rPr>
        <w:t xml:space="preserve">Pada kenyataannya </w:t>
      </w:r>
      <w:r w:rsidRPr="00470C81">
        <w:rPr>
          <w:rFonts w:ascii="Arial Narrow" w:hAnsi="Arial Narrow"/>
          <w:lang w:val="id-ID"/>
        </w:rPr>
        <w:t>bahwa pembelajaran IPS</w:t>
      </w:r>
      <w:r w:rsidRPr="00470C81">
        <w:rPr>
          <w:rFonts w:ascii="Arial Narrow" w:hAnsi="Arial Narrow"/>
        </w:rPr>
        <w:t xml:space="preserve"> khususnya teori, dilaksanakan dengan model pembelajaran langsung yang konvensional. </w:t>
      </w:r>
      <w:r w:rsidRPr="00470C81">
        <w:rPr>
          <w:rFonts w:ascii="Arial Narrow" w:hAnsi="Arial Narrow"/>
          <w:lang w:val="id-ID"/>
        </w:rPr>
        <w:t>Yang mana hal terebut tidak selaras dengan media dan pendekatan</w:t>
      </w:r>
      <w:r w:rsidRPr="00470C81">
        <w:rPr>
          <w:rFonts w:ascii="Arial Narrow" w:hAnsi="Arial Narrow"/>
        </w:rPr>
        <w:t xml:space="preserve"> serta model pembelajaran</w:t>
      </w:r>
      <w:r w:rsidRPr="00470C81">
        <w:rPr>
          <w:rFonts w:ascii="Arial Narrow" w:hAnsi="Arial Narrow"/>
          <w:lang w:val="id-ID"/>
        </w:rPr>
        <w:t xml:space="preserve"> yang semestinya relevan</w:t>
      </w:r>
      <w:r w:rsidRPr="00470C81">
        <w:rPr>
          <w:rFonts w:ascii="Arial Narrow" w:hAnsi="Arial Narrow"/>
        </w:rPr>
        <w:t xml:space="preserve"> untuk diterapkan </w:t>
      </w:r>
      <w:r w:rsidRPr="00470C81">
        <w:rPr>
          <w:rFonts w:ascii="Arial Narrow" w:hAnsi="Arial Narrow"/>
          <w:lang w:val="id-ID"/>
        </w:rPr>
        <w:t>s</w:t>
      </w:r>
      <w:r w:rsidRPr="00470C81">
        <w:rPr>
          <w:rFonts w:ascii="Arial Narrow" w:hAnsi="Arial Narrow"/>
        </w:rPr>
        <w:t xml:space="preserve">ehingga diperlukan </w:t>
      </w:r>
      <w:r w:rsidRPr="00470C81">
        <w:rPr>
          <w:rFonts w:ascii="Arial Narrow" w:hAnsi="Arial Narrow"/>
          <w:lang w:val="id-ID"/>
        </w:rPr>
        <w:t xml:space="preserve">sebuah </w:t>
      </w:r>
      <w:r w:rsidRPr="00470C81">
        <w:rPr>
          <w:rFonts w:ascii="Arial Narrow" w:hAnsi="Arial Narrow"/>
        </w:rPr>
        <w:t>model pembelajaran</w:t>
      </w:r>
      <w:r w:rsidRPr="00470C81">
        <w:rPr>
          <w:rFonts w:ascii="Arial Narrow" w:hAnsi="Arial Narrow"/>
          <w:lang w:val="id-ID"/>
        </w:rPr>
        <w:t xml:space="preserve"> </w:t>
      </w:r>
      <w:r w:rsidRPr="00470C81">
        <w:rPr>
          <w:rFonts w:ascii="Arial Narrow" w:hAnsi="Arial Narrow"/>
        </w:rPr>
        <w:t>yang solutif</w:t>
      </w:r>
      <w:r w:rsidRPr="00470C81">
        <w:rPr>
          <w:rFonts w:ascii="Arial Narrow" w:hAnsi="Arial Narrow"/>
          <w:lang w:val="id-ID"/>
        </w:rPr>
        <w:t xml:space="preserve"> dan interaktif</w:t>
      </w:r>
      <w:r w:rsidRPr="00470C81">
        <w:rPr>
          <w:rFonts w:ascii="Arial Narrow" w:hAnsi="Arial Narrow"/>
        </w:rPr>
        <w:t xml:space="preserve"> untuk membantu menyelesaikan permasalahan</w:t>
      </w:r>
      <w:r w:rsidRPr="00470C81">
        <w:rPr>
          <w:rFonts w:ascii="Arial Narrow" w:hAnsi="Arial Narrow"/>
          <w:spacing w:val="-1"/>
        </w:rPr>
        <w:t xml:space="preserve"> </w:t>
      </w:r>
      <w:r w:rsidRPr="00470C81">
        <w:rPr>
          <w:rFonts w:ascii="Arial Narrow" w:hAnsi="Arial Narrow"/>
        </w:rPr>
        <w:t>diatas.</w:t>
      </w:r>
    </w:p>
    <w:p w:rsidR="003F6C71" w:rsidRPr="00BA4378" w:rsidRDefault="003F6C71" w:rsidP="003F6C71">
      <w:pPr>
        <w:pStyle w:val="BodyText"/>
        <w:spacing w:line="276" w:lineRule="auto"/>
        <w:ind w:left="132" w:right="44" w:firstLine="451"/>
        <w:rPr>
          <w:rFonts w:ascii="Arial Narrow" w:hAnsi="Arial Narrow"/>
          <w:lang w:val="id-ID"/>
        </w:rPr>
      </w:pPr>
      <w:r w:rsidRPr="00470C81">
        <w:rPr>
          <w:rFonts w:ascii="Arial Narrow" w:hAnsi="Arial Narrow"/>
          <w:lang w:val="id-ID"/>
        </w:rPr>
        <w:t xml:space="preserve">Sehingga dengan </w:t>
      </w:r>
      <w:r w:rsidRPr="00470C81">
        <w:rPr>
          <w:rFonts w:ascii="Arial Narrow" w:hAnsi="Arial Narrow"/>
        </w:rPr>
        <w:t>menggunakan media</w:t>
      </w:r>
      <w:r w:rsidRPr="00470C81">
        <w:rPr>
          <w:rFonts w:ascii="Arial Narrow" w:hAnsi="Arial Narrow"/>
          <w:lang w:val="id-ID"/>
        </w:rPr>
        <w:t xml:space="preserve"> </w:t>
      </w:r>
      <w:r w:rsidRPr="00470C81">
        <w:rPr>
          <w:rFonts w:ascii="Arial Narrow" w:hAnsi="Arial Narrow"/>
        </w:rPr>
        <w:t>pembelajaran yang tepat saat proses belajar mengajar berlangsung</w:t>
      </w:r>
      <w:r w:rsidRPr="00470C81">
        <w:rPr>
          <w:rFonts w:ascii="Arial Narrow" w:hAnsi="Arial Narrow"/>
          <w:lang w:val="id-ID"/>
        </w:rPr>
        <w:t xml:space="preserve"> di dalam kelas diharapkan dapat meningkatkan animo belajar siswa dan dapat menyerap materi dengan lebih optimal</w:t>
      </w:r>
      <w:r w:rsidRPr="00470C81">
        <w:rPr>
          <w:rFonts w:ascii="Arial Narrow" w:hAnsi="Arial Narrow"/>
        </w:rPr>
        <w:t xml:space="preserve">. Media merupakan kata dari bahasa Latin dan digunakan untuk mendeskripsikan </w:t>
      </w:r>
      <w:proofErr w:type="gramStart"/>
      <w:r w:rsidRPr="00470C81">
        <w:rPr>
          <w:rFonts w:ascii="Arial Narrow" w:hAnsi="Arial Narrow"/>
        </w:rPr>
        <w:t>cara</w:t>
      </w:r>
      <w:proofErr w:type="gramEnd"/>
      <w:r w:rsidRPr="00470C81">
        <w:rPr>
          <w:rFonts w:ascii="Arial Narrow" w:hAnsi="Arial Narrow"/>
        </w:rPr>
        <w:t xml:space="preserve"> untuk mengekspresikan pesan-pesan dan informasi (Usha dalam Sidhu, 2010:24). </w:t>
      </w:r>
      <w:proofErr w:type="gramStart"/>
      <w:r w:rsidRPr="00470C81">
        <w:rPr>
          <w:rFonts w:ascii="Arial Narrow" w:hAnsi="Arial Narrow"/>
        </w:rPr>
        <w:t>Suatu media bisa disebut sebagai media pembelajaran jika media tersebut menyediakan pesan dan informasi untuk keperluan pembelajaran (Smaldino, 2004:9).</w:t>
      </w:r>
      <w:proofErr w:type="gramEnd"/>
      <w:r w:rsidRPr="00470C81">
        <w:rPr>
          <w:rFonts w:ascii="Arial Narrow" w:hAnsi="Arial Narrow"/>
        </w:rPr>
        <w:t xml:space="preserve"> Sehingga media pembelajaran pada prinsipnya adalah sebuah proses komunikasi antara guru dan peserta didik, yaitu proses penyampaian pesan yang diciptakan melalui suatu kegiatan dan tukar menukar informasi oleh setiap guru dengan peserta didik. </w:t>
      </w:r>
      <w:proofErr w:type="gramStart"/>
      <w:r w:rsidRPr="00470C81">
        <w:rPr>
          <w:rFonts w:ascii="Arial Narrow" w:hAnsi="Arial Narrow"/>
        </w:rPr>
        <w:t>Pesan dan Informasi dapat berupa pengetahuan, keahlian, skill, ide, dan lain sebagainya.</w:t>
      </w:r>
      <w:proofErr w:type="gramEnd"/>
    </w:p>
    <w:p w:rsidR="003F6C71" w:rsidRPr="00470C81" w:rsidRDefault="003F6C71" w:rsidP="003F6C71">
      <w:pPr>
        <w:pStyle w:val="BodyText"/>
        <w:spacing w:line="276" w:lineRule="auto"/>
        <w:ind w:left="132" w:right="132" w:firstLine="451"/>
        <w:rPr>
          <w:rFonts w:ascii="Arial Narrow" w:hAnsi="Arial Narrow"/>
          <w:lang w:val="id-ID"/>
        </w:rPr>
      </w:pPr>
      <w:r>
        <w:rPr>
          <w:rFonts w:ascii="Arial Narrow" w:hAnsi="Arial Narrow"/>
          <w:lang w:val="id-ID"/>
        </w:rPr>
        <w:t>Kata media</w:t>
      </w:r>
      <w:r w:rsidRPr="00470C81">
        <w:rPr>
          <w:rFonts w:ascii="Arial Narrow" w:hAnsi="Arial Narrow"/>
        </w:rPr>
        <w:t xml:space="preserve"> </w:t>
      </w:r>
      <w:r>
        <w:rPr>
          <w:rFonts w:ascii="Arial Narrow" w:hAnsi="Arial Narrow"/>
          <w:lang w:val="id-ID"/>
        </w:rPr>
        <w:t>bersumber dari</w:t>
      </w:r>
      <w:r w:rsidRPr="00470C81">
        <w:rPr>
          <w:rFonts w:ascii="Arial Narrow" w:hAnsi="Arial Narrow"/>
        </w:rPr>
        <w:t xml:space="preserve"> bahasa Latin “medius” yang secara harfiah </w:t>
      </w:r>
      <w:r w:rsidRPr="00470C81">
        <w:rPr>
          <w:rFonts w:ascii="Arial Narrow" w:hAnsi="Arial Narrow"/>
          <w:lang w:val="id-ID"/>
        </w:rPr>
        <w:t>memiliki arti</w:t>
      </w:r>
      <w:r w:rsidRPr="00470C81">
        <w:rPr>
          <w:rFonts w:ascii="Arial Narrow" w:hAnsi="Arial Narrow"/>
        </w:rPr>
        <w:t xml:space="preserve"> tengah, perantara, atau pengantar. </w:t>
      </w:r>
      <w:r w:rsidRPr="00470C81">
        <w:rPr>
          <w:rFonts w:ascii="Arial Narrow" w:hAnsi="Arial Narrow"/>
          <w:lang w:val="id-ID"/>
        </w:rPr>
        <w:t>Azhar (2011:26) menyatakan fungsi dari media pembelajaran dalam proses belajar mengajar sebagai berikut:</w:t>
      </w:r>
    </w:p>
    <w:p w:rsidR="003F6C71" w:rsidRPr="00470C81" w:rsidRDefault="003F6C71" w:rsidP="003F6C71">
      <w:pPr>
        <w:pStyle w:val="BodyText"/>
        <w:numPr>
          <w:ilvl w:val="0"/>
          <w:numId w:val="3"/>
        </w:numPr>
        <w:spacing w:line="276" w:lineRule="auto"/>
        <w:ind w:right="132"/>
        <w:rPr>
          <w:rFonts w:ascii="Arial Narrow" w:hAnsi="Arial Narrow"/>
          <w:lang w:val="id-ID"/>
        </w:rPr>
      </w:pPr>
      <w:r w:rsidRPr="00470C81">
        <w:rPr>
          <w:rFonts w:ascii="Arial Narrow" w:hAnsi="Arial Narrow"/>
          <w:lang w:val="id-ID"/>
        </w:rPr>
        <w:t xml:space="preserve">Media pembelajaran </w:t>
      </w:r>
      <w:r>
        <w:rPr>
          <w:rFonts w:ascii="Arial Narrow" w:hAnsi="Arial Narrow"/>
          <w:lang w:val="id-ID"/>
        </w:rPr>
        <w:t>bisa</w:t>
      </w:r>
      <w:r w:rsidRPr="00470C81">
        <w:rPr>
          <w:rFonts w:ascii="Arial Narrow" w:hAnsi="Arial Narrow"/>
          <w:lang w:val="id-ID"/>
        </w:rPr>
        <w:t xml:space="preserve"> m</w:t>
      </w:r>
      <w:r>
        <w:rPr>
          <w:rFonts w:ascii="Arial Narrow" w:hAnsi="Arial Narrow"/>
          <w:lang w:val="id-ID"/>
        </w:rPr>
        <w:t>emperkuat dan mempertegas</w:t>
      </w:r>
      <w:r w:rsidRPr="00470C81">
        <w:rPr>
          <w:rFonts w:ascii="Arial Narrow" w:hAnsi="Arial Narrow"/>
          <w:lang w:val="id-ID"/>
        </w:rPr>
        <w:t xml:space="preserve"> </w:t>
      </w:r>
      <w:r>
        <w:rPr>
          <w:rFonts w:ascii="Arial Narrow" w:hAnsi="Arial Narrow"/>
          <w:lang w:val="id-ID"/>
        </w:rPr>
        <w:t>penyampaian pesan</w:t>
      </w:r>
      <w:r w:rsidRPr="00470C81">
        <w:rPr>
          <w:rFonts w:ascii="Arial Narrow" w:hAnsi="Arial Narrow"/>
          <w:lang w:val="id-ID"/>
        </w:rPr>
        <w:t xml:space="preserve"> pesan dan informasi.</w:t>
      </w:r>
    </w:p>
    <w:p w:rsidR="003F6C71" w:rsidRPr="00470C81" w:rsidRDefault="003F6C71" w:rsidP="003F6C71">
      <w:pPr>
        <w:pStyle w:val="BodyText"/>
        <w:numPr>
          <w:ilvl w:val="0"/>
          <w:numId w:val="3"/>
        </w:numPr>
        <w:spacing w:line="276" w:lineRule="auto"/>
        <w:ind w:right="132"/>
        <w:rPr>
          <w:rFonts w:ascii="Arial Narrow" w:hAnsi="Arial Narrow"/>
          <w:lang w:val="id-ID"/>
        </w:rPr>
      </w:pPr>
      <w:r w:rsidRPr="00470C81">
        <w:rPr>
          <w:rFonts w:ascii="Arial Narrow" w:hAnsi="Arial Narrow"/>
          <w:lang w:val="id-ID"/>
        </w:rPr>
        <w:t>Media pembelajaran dapat meningkatkan dan mengarahkan perhatian anak sehingga menimbulkan motivasi.</w:t>
      </w:r>
    </w:p>
    <w:p w:rsidR="003F6C71" w:rsidRPr="00470C81" w:rsidRDefault="003F6C71" w:rsidP="003F6C71">
      <w:pPr>
        <w:pStyle w:val="BodyText"/>
        <w:numPr>
          <w:ilvl w:val="0"/>
          <w:numId w:val="3"/>
        </w:numPr>
        <w:spacing w:line="276" w:lineRule="auto"/>
        <w:ind w:right="132"/>
        <w:rPr>
          <w:rFonts w:ascii="Arial Narrow" w:hAnsi="Arial Narrow"/>
          <w:lang w:val="id-ID"/>
        </w:rPr>
      </w:pPr>
      <w:r w:rsidRPr="00470C81">
        <w:rPr>
          <w:rFonts w:ascii="Arial Narrow" w:hAnsi="Arial Narrow"/>
          <w:lang w:val="id-ID"/>
        </w:rPr>
        <w:t xml:space="preserve">Media pembelajaran </w:t>
      </w:r>
      <w:r>
        <w:rPr>
          <w:rFonts w:ascii="Arial Narrow" w:hAnsi="Arial Narrow"/>
          <w:lang w:val="id-ID"/>
        </w:rPr>
        <w:t>bisa</w:t>
      </w:r>
      <w:r w:rsidRPr="00470C81">
        <w:rPr>
          <w:rFonts w:ascii="Arial Narrow" w:hAnsi="Arial Narrow"/>
          <w:lang w:val="id-ID"/>
        </w:rPr>
        <w:t xml:space="preserve"> me</w:t>
      </w:r>
      <w:r>
        <w:rPr>
          <w:rFonts w:ascii="Arial Narrow" w:hAnsi="Arial Narrow"/>
          <w:lang w:val="id-ID"/>
        </w:rPr>
        <w:t>minimalisir</w:t>
      </w:r>
      <w:r w:rsidRPr="00470C81">
        <w:rPr>
          <w:rFonts w:ascii="Arial Narrow" w:hAnsi="Arial Narrow"/>
          <w:lang w:val="id-ID"/>
        </w:rPr>
        <w:t xml:space="preserve"> keterbatasan</w:t>
      </w:r>
      <w:r>
        <w:rPr>
          <w:rFonts w:ascii="Arial Narrow" w:hAnsi="Arial Narrow"/>
          <w:lang w:val="id-ID"/>
        </w:rPr>
        <w:t xml:space="preserve"> terhadap</w:t>
      </w:r>
      <w:r w:rsidRPr="00470C81">
        <w:rPr>
          <w:rFonts w:ascii="Arial Narrow" w:hAnsi="Arial Narrow"/>
          <w:lang w:val="id-ID"/>
        </w:rPr>
        <w:t xml:space="preserve"> indera, </w:t>
      </w:r>
      <w:r>
        <w:rPr>
          <w:rFonts w:ascii="Arial Narrow" w:hAnsi="Arial Narrow"/>
          <w:lang w:val="id-ID"/>
        </w:rPr>
        <w:t>waktu dan ruang</w:t>
      </w:r>
      <w:r w:rsidRPr="00470C81">
        <w:rPr>
          <w:rFonts w:ascii="Arial Narrow" w:hAnsi="Arial Narrow"/>
          <w:lang w:val="id-ID"/>
        </w:rPr>
        <w:t>.</w:t>
      </w:r>
    </w:p>
    <w:p w:rsidR="003F6C71" w:rsidRPr="00BA4378" w:rsidRDefault="003F6C71" w:rsidP="003F6C71">
      <w:pPr>
        <w:pStyle w:val="BodyText"/>
        <w:numPr>
          <w:ilvl w:val="0"/>
          <w:numId w:val="3"/>
        </w:numPr>
        <w:spacing w:line="276" w:lineRule="auto"/>
        <w:ind w:right="132"/>
        <w:rPr>
          <w:rFonts w:ascii="Arial Narrow" w:hAnsi="Arial Narrow"/>
          <w:lang w:val="id-ID"/>
        </w:rPr>
      </w:pPr>
      <w:r w:rsidRPr="00470C81">
        <w:rPr>
          <w:rFonts w:ascii="Arial Narrow" w:hAnsi="Arial Narrow"/>
          <w:lang w:val="id-ID"/>
        </w:rPr>
        <w:t>Media pembelajaran dapat memberikan kesamaan pengalaman kepada siswa tentang peristiwa dilingkungan mereka.</w:t>
      </w:r>
    </w:p>
    <w:p w:rsidR="003F6C71" w:rsidRPr="00470C81" w:rsidRDefault="003F6C71" w:rsidP="003F6C71">
      <w:pPr>
        <w:pStyle w:val="BodyText"/>
        <w:spacing w:line="276" w:lineRule="auto"/>
        <w:ind w:left="132" w:right="131" w:firstLine="451"/>
        <w:rPr>
          <w:rFonts w:ascii="Arial Narrow" w:hAnsi="Arial Narrow"/>
          <w:lang w:val="id-ID"/>
        </w:rPr>
      </w:pPr>
      <w:r w:rsidRPr="00470C81">
        <w:rPr>
          <w:rFonts w:ascii="Arial Narrow" w:hAnsi="Arial Narrow"/>
          <w:lang w:val="id-ID"/>
        </w:rPr>
        <w:t xml:space="preserve">Sedangkan </w:t>
      </w:r>
      <w:r w:rsidRPr="00470C81">
        <w:rPr>
          <w:rFonts w:ascii="Arial Narrow" w:hAnsi="Arial Narrow"/>
          <w:i/>
        </w:rPr>
        <w:t>Autoplay</w:t>
      </w:r>
      <w:r w:rsidRPr="00470C81">
        <w:rPr>
          <w:rFonts w:ascii="Arial Narrow" w:hAnsi="Arial Narrow"/>
          <w:lang w:val="id-ID"/>
        </w:rPr>
        <w:t xml:space="preserve"> </w:t>
      </w:r>
      <w:r w:rsidRPr="00470C81">
        <w:rPr>
          <w:rFonts w:ascii="Arial Narrow" w:hAnsi="Arial Narrow"/>
          <w:i/>
          <w:lang w:val="id-ID"/>
        </w:rPr>
        <w:t>Media Studio</w:t>
      </w:r>
      <w:r w:rsidRPr="00470C81">
        <w:rPr>
          <w:rFonts w:ascii="Arial Narrow" w:hAnsi="Arial Narrow"/>
        </w:rPr>
        <w:t xml:space="preserve"> adalah program yang memungkinkan </w:t>
      </w:r>
      <w:r w:rsidRPr="00470C81">
        <w:rPr>
          <w:rFonts w:ascii="Arial Narrow" w:hAnsi="Arial Narrow"/>
          <w:lang w:val="id-ID"/>
        </w:rPr>
        <w:t>kita</w:t>
      </w:r>
      <w:r w:rsidRPr="00470C81">
        <w:rPr>
          <w:rFonts w:ascii="Arial Narrow" w:hAnsi="Arial Narrow"/>
        </w:rPr>
        <w:t xml:space="preserve"> untuk membuat apli</w:t>
      </w:r>
      <w:r w:rsidRPr="00470C81">
        <w:rPr>
          <w:rFonts w:ascii="Arial Narrow" w:hAnsi="Arial Narrow"/>
          <w:lang w:val="id-ID"/>
        </w:rPr>
        <w:t>ka</w:t>
      </w:r>
      <w:r w:rsidRPr="00470C81">
        <w:rPr>
          <w:rFonts w:ascii="Arial Narrow" w:hAnsi="Arial Narrow"/>
        </w:rPr>
        <w:t xml:space="preserve">si dengan output </w:t>
      </w:r>
      <w:r w:rsidRPr="00470C81">
        <w:rPr>
          <w:rFonts w:ascii="Arial Narrow" w:hAnsi="Arial Narrow"/>
          <w:i/>
        </w:rPr>
        <w:t>autoruns</w:t>
      </w:r>
      <w:r w:rsidRPr="00470C81">
        <w:rPr>
          <w:rFonts w:ascii="Arial Narrow" w:hAnsi="Arial Narrow"/>
        </w:rPr>
        <w:t xml:space="preserve">. </w:t>
      </w:r>
      <w:r>
        <w:rPr>
          <w:rFonts w:ascii="Arial Narrow" w:hAnsi="Arial Narrow"/>
          <w:lang w:val="id-ID"/>
        </w:rPr>
        <w:t>Pada halaman</w:t>
      </w:r>
      <w:r w:rsidRPr="00470C81">
        <w:rPr>
          <w:rFonts w:ascii="Arial Narrow" w:hAnsi="Arial Narrow"/>
        </w:rPr>
        <w:t xml:space="preserve"> Wikipedia (</w:t>
      </w:r>
      <w:r w:rsidRPr="00470C81">
        <w:rPr>
          <w:rFonts w:ascii="Arial Narrow" w:hAnsi="Arial Narrow"/>
          <w:lang w:val="id-ID"/>
        </w:rPr>
        <w:t>id.m.wikipedia.org/wiki/Autorun.inf</w:t>
      </w:r>
      <w:r w:rsidRPr="00470C81">
        <w:rPr>
          <w:rFonts w:ascii="Arial Narrow" w:hAnsi="Arial Narrow"/>
        </w:rPr>
        <w:t>)</w:t>
      </w:r>
      <w:r w:rsidRPr="00470C81">
        <w:rPr>
          <w:rFonts w:ascii="Arial Narrow" w:hAnsi="Arial Narrow"/>
          <w:lang w:val="id-ID"/>
        </w:rPr>
        <w:t xml:space="preserve"> </w:t>
      </w:r>
      <w:r w:rsidRPr="00470C81">
        <w:rPr>
          <w:rFonts w:ascii="Arial Narrow" w:hAnsi="Arial Narrow"/>
          <w:i/>
        </w:rPr>
        <w:t xml:space="preserve">autoruns </w:t>
      </w:r>
      <w:r>
        <w:rPr>
          <w:rFonts w:ascii="Arial Narrow" w:hAnsi="Arial Narrow"/>
          <w:lang w:val="id-ID"/>
        </w:rPr>
        <w:t>merupakan</w:t>
      </w:r>
      <w:r w:rsidRPr="00470C81">
        <w:rPr>
          <w:rFonts w:ascii="Arial Narrow" w:hAnsi="Arial Narrow"/>
        </w:rPr>
        <w:t xml:space="preserve"> </w:t>
      </w:r>
      <w:r w:rsidRPr="00470C81">
        <w:rPr>
          <w:rFonts w:ascii="Arial Narrow" w:hAnsi="Arial Narrow"/>
          <w:lang w:val="id-ID"/>
        </w:rPr>
        <w:t xml:space="preserve">berkas </w:t>
      </w:r>
      <w:r>
        <w:rPr>
          <w:rFonts w:ascii="Arial Narrow" w:hAnsi="Arial Narrow"/>
          <w:lang w:val="id-ID"/>
        </w:rPr>
        <w:t xml:space="preserve">berupa </w:t>
      </w:r>
      <w:r w:rsidRPr="00470C81">
        <w:rPr>
          <w:rFonts w:ascii="Arial Narrow" w:hAnsi="Arial Narrow"/>
          <w:lang w:val="id-ID"/>
        </w:rPr>
        <w:t xml:space="preserve">teks biasa yang digunakan </w:t>
      </w:r>
      <w:r>
        <w:rPr>
          <w:rFonts w:ascii="Arial Narrow" w:hAnsi="Arial Narrow"/>
          <w:lang w:val="id-ID"/>
        </w:rPr>
        <w:t>pada</w:t>
      </w:r>
      <w:r w:rsidRPr="00470C81">
        <w:rPr>
          <w:rFonts w:ascii="Arial Narrow" w:hAnsi="Arial Narrow"/>
          <w:lang w:val="id-ID"/>
        </w:rPr>
        <w:t xml:space="preserve"> fitur Autorun dan Autoplay milik Microsoft Windows dan dieksekusi oleh fitur tersebut saat sebuah media ekternal yang dimasukkan kedalam komputer.</w:t>
      </w:r>
    </w:p>
    <w:p w:rsidR="003F6C71" w:rsidRPr="00470C81" w:rsidRDefault="003F6C71" w:rsidP="003F6C71">
      <w:pPr>
        <w:pStyle w:val="BodyText"/>
        <w:spacing w:line="276" w:lineRule="auto"/>
        <w:ind w:left="132" w:right="132" w:firstLine="451"/>
        <w:rPr>
          <w:rFonts w:ascii="Arial Narrow" w:hAnsi="Arial Narrow"/>
        </w:rPr>
      </w:pPr>
      <w:r w:rsidRPr="00470C81">
        <w:rPr>
          <w:rFonts w:ascii="Arial Narrow" w:hAnsi="Arial Narrow"/>
          <w:i/>
        </w:rPr>
        <w:t xml:space="preserve">AutoPlay Media Studio 8.5 </w:t>
      </w:r>
      <w:r w:rsidRPr="00470C81">
        <w:rPr>
          <w:rFonts w:ascii="Arial Narrow" w:hAnsi="Arial Narrow"/>
        </w:rPr>
        <w:t>merupakan perangkat lunak yang dapat digunakan untuk membuat aplikasi atau media interaktif dengan cepat serta dapat di integrasikan dengan berbagai tipe media misalnya koneksi database, web interaktif, gambar, suara, video, flash dan masih banyak lagi ke dalam project atau media yang kita buat dengan beragam output extensi file.</w:t>
      </w:r>
    </w:p>
    <w:p w:rsidR="00BA4378" w:rsidRPr="003F6C71" w:rsidRDefault="003F6C71" w:rsidP="003F6C71">
      <w:pPr>
        <w:pStyle w:val="Heading1"/>
        <w:spacing w:before="241" w:line="274" w:lineRule="exact"/>
        <w:ind w:firstLine="449"/>
        <w:rPr>
          <w:rFonts w:ascii="Arial Narrow" w:hAnsi="Arial Narrow"/>
          <w:b w:val="0"/>
          <w:color w:val="0D0D0D"/>
          <w:lang w:val="id-ID"/>
        </w:rPr>
      </w:pPr>
      <w:r w:rsidRPr="003F6C71">
        <w:rPr>
          <w:rFonts w:ascii="Arial Narrow" w:hAnsi="Arial Narrow"/>
          <w:b w:val="0"/>
          <w:lang w:val="id-ID"/>
        </w:rPr>
        <w:t>Tujuan dalam penelitian ini adalah</w:t>
      </w:r>
      <w:r w:rsidRPr="003F6C71">
        <w:rPr>
          <w:rFonts w:ascii="Arial Narrow" w:hAnsi="Arial Narrow"/>
          <w:b w:val="0"/>
        </w:rPr>
        <w:t xml:space="preserve"> (1) Untuk menghasilkan media pembelajaran yang valid dan aplikatif pada kegiatan belajar mengajar di kelas menggunakan basis </w:t>
      </w:r>
      <w:r w:rsidRPr="003F6C71">
        <w:rPr>
          <w:rFonts w:ascii="Arial Narrow" w:hAnsi="Arial Narrow"/>
          <w:b w:val="0"/>
          <w:i/>
        </w:rPr>
        <w:t xml:space="preserve">software AutoPlay Media Studio 8.5 </w:t>
      </w:r>
      <w:r w:rsidRPr="003F6C71">
        <w:rPr>
          <w:rFonts w:ascii="Arial Narrow" w:hAnsi="Arial Narrow"/>
          <w:b w:val="0"/>
        </w:rPr>
        <w:t xml:space="preserve">untuk matapelajaran </w:t>
      </w:r>
      <w:r w:rsidRPr="003F6C71">
        <w:rPr>
          <w:rFonts w:ascii="Arial Narrow" w:hAnsi="Arial Narrow"/>
          <w:b w:val="0"/>
          <w:lang w:val="id-ID"/>
        </w:rPr>
        <w:t>IPS</w:t>
      </w:r>
      <w:r w:rsidRPr="003F6C71">
        <w:rPr>
          <w:rFonts w:ascii="Arial Narrow" w:hAnsi="Arial Narrow"/>
          <w:b w:val="0"/>
        </w:rPr>
        <w:t xml:space="preserve"> agar dapat di implementasikan pada pembelajaran di SMP Islam Saadatul Islamiyah Tembeng Putik (2) Untuk mengetahui tingkat efisiensi pembelajaran menggunakan aplikasi berbasis </w:t>
      </w:r>
      <w:r w:rsidRPr="003F6C71">
        <w:rPr>
          <w:rFonts w:ascii="Arial Narrow" w:hAnsi="Arial Narrow"/>
          <w:b w:val="0"/>
          <w:i/>
        </w:rPr>
        <w:t xml:space="preserve">software AutoPlay Media Studio 8.5 </w:t>
      </w:r>
      <w:r w:rsidRPr="003F6C71">
        <w:rPr>
          <w:rFonts w:ascii="Arial Narrow" w:hAnsi="Arial Narrow"/>
          <w:b w:val="0"/>
        </w:rPr>
        <w:t>pada mata</w:t>
      </w:r>
      <w:r w:rsidRPr="003F6C71">
        <w:rPr>
          <w:rFonts w:ascii="Arial Narrow" w:hAnsi="Arial Narrow"/>
          <w:b w:val="0"/>
          <w:lang w:val="id-ID"/>
        </w:rPr>
        <w:t>pelajaran</w:t>
      </w:r>
      <w:r w:rsidRPr="003F6C71">
        <w:rPr>
          <w:rFonts w:ascii="Arial Narrow" w:hAnsi="Arial Narrow"/>
          <w:b w:val="0"/>
        </w:rPr>
        <w:t xml:space="preserve"> </w:t>
      </w:r>
      <w:r w:rsidRPr="003F6C71">
        <w:rPr>
          <w:rFonts w:ascii="Arial Narrow" w:hAnsi="Arial Narrow"/>
          <w:b w:val="0"/>
          <w:lang w:val="id-ID"/>
        </w:rPr>
        <w:t>IPS</w:t>
      </w:r>
      <w:r w:rsidRPr="003F6C71">
        <w:rPr>
          <w:rFonts w:ascii="Arial Narrow" w:hAnsi="Arial Narrow"/>
          <w:b w:val="0"/>
        </w:rPr>
        <w:t xml:space="preserve"> </w:t>
      </w:r>
      <w:r w:rsidRPr="003F6C71">
        <w:rPr>
          <w:rFonts w:ascii="Arial Narrow" w:hAnsi="Arial Narrow"/>
          <w:b w:val="0"/>
          <w:lang w:val="id-ID"/>
        </w:rPr>
        <w:t>di</w:t>
      </w:r>
      <w:r w:rsidRPr="003F6C71">
        <w:rPr>
          <w:rFonts w:ascii="Arial Narrow" w:hAnsi="Arial Narrow"/>
          <w:b w:val="0"/>
        </w:rPr>
        <w:t xml:space="preserve"> SMP Islam Saad</w:t>
      </w:r>
      <w:r w:rsidRPr="003F6C71">
        <w:rPr>
          <w:rFonts w:ascii="Arial Narrow" w:hAnsi="Arial Narrow"/>
          <w:b w:val="0"/>
          <w:lang w:val="id-ID"/>
        </w:rPr>
        <w:t>a</w:t>
      </w:r>
      <w:r w:rsidRPr="003F6C71">
        <w:rPr>
          <w:rFonts w:ascii="Arial Narrow" w:hAnsi="Arial Narrow"/>
          <w:b w:val="0"/>
        </w:rPr>
        <w:t xml:space="preserve">tul Islamiyah Tembeng Putik (3) Untuk mengetahui keefektifan media pembelajaran berbasis </w:t>
      </w:r>
      <w:r w:rsidR="00766683">
        <w:rPr>
          <w:rFonts w:ascii="Arial Narrow" w:hAnsi="Arial Narrow"/>
          <w:b w:val="0"/>
          <w:i/>
        </w:rPr>
        <w:t>Aut</w:t>
      </w:r>
      <w:r w:rsidR="00766683">
        <w:rPr>
          <w:rFonts w:ascii="Arial Narrow" w:hAnsi="Arial Narrow"/>
          <w:b w:val="0"/>
          <w:i/>
          <w:lang w:val="id-ID"/>
        </w:rPr>
        <w:t>o</w:t>
      </w:r>
      <w:r w:rsidRPr="003F6C71">
        <w:rPr>
          <w:rFonts w:ascii="Arial Narrow" w:hAnsi="Arial Narrow"/>
          <w:b w:val="0"/>
          <w:i/>
        </w:rPr>
        <w:t xml:space="preserve">play Media Studio 8.5 </w:t>
      </w:r>
      <w:r w:rsidRPr="003F6C71">
        <w:rPr>
          <w:rFonts w:ascii="Arial Narrow" w:hAnsi="Arial Narrow"/>
          <w:b w:val="0"/>
        </w:rPr>
        <w:t xml:space="preserve">pada  matapelajaran </w:t>
      </w:r>
      <w:r w:rsidRPr="003F6C71">
        <w:rPr>
          <w:rFonts w:ascii="Arial Narrow" w:hAnsi="Arial Narrow"/>
          <w:b w:val="0"/>
          <w:lang w:val="id-ID"/>
        </w:rPr>
        <w:t>IPS</w:t>
      </w:r>
      <w:r w:rsidRPr="003F6C71">
        <w:rPr>
          <w:rFonts w:ascii="Arial Narrow" w:hAnsi="Arial Narrow"/>
          <w:b w:val="0"/>
        </w:rPr>
        <w:t xml:space="preserve"> pada SMP Islam Saadatul Islamiyah Tembeng Putik.</w:t>
      </w:r>
    </w:p>
    <w:p w:rsidR="00B70EFC" w:rsidRPr="00066EA0" w:rsidRDefault="009A742B">
      <w:pPr>
        <w:pStyle w:val="Heading1"/>
        <w:spacing w:before="241" w:line="274" w:lineRule="exact"/>
        <w:rPr>
          <w:rFonts w:ascii="Arial Narrow" w:hAnsi="Arial Narrow"/>
        </w:rPr>
      </w:pPr>
      <w:r w:rsidRPr="00066EA0">
        <w:rPr>
          <w:rFonts w:ascii="Arial Narrow" w:hAnsi="Arial Narrow"/>
          <w:color w:val="0D0D0D"/>
        </w:rPr>
        <w:lastRenderedPageBreak/>
        <w:t>METODE PENELITIAN</w:t>
      </w:r>
    </w:p>
    <w:p w:rsidR="00066EA0" w:rsidRPr="00066EA0" w:rsidRDefault="00066EA0" w:rsidP="00066EA0">
      <w:pPr>
        <w:pStyle w:val="BodyText"/>
        <w:spacing w:before="30" w:line="276" w:lineRule="auto"/>
        <w:ind w:left="132" w:right="38" w:firstLine="427"/>
        <w:rPr>
          <w:rFonts w:ascii="Arial Narrow" w:hAnsi="Arial Narrow"/>
        </w:rPr>
      </w:pPr>
      <w:r w:rsidRPr="00066EA0">
        <w:rPr>
          <w:rFonts w:ascii="Arial Narrow" w:hAnsi="Arial Narrow"/>
          <w:lang w:val="id-ID"/>
        </w:rPr>
        <w:t xml:space="preserve">Dalam penelitian ini peneliti menggunakan metode </w:t>
      </w:r>
      <w:r w:rsidRPr="00066EA0">
        <w:rPr>
          <w:rFonts w:ascii="Arial Narrow" w:hAnsi="Arial Narrow"/>
          <w:i/>
        </w:rPr>
        <w:t xml:space="preserve">research and development </w:t>
      </w:r>
      <w:r w:rsidRPr="00066EA0">
        <w:rPr>
          <w:rFonts w:ascii="Arial Narrow" w:hAnsi="Arial Narrow"/>
        </w:rPr>
        <w:t>(R&amp;D). Menurut Sugiyono (2014:297), “Metode penelitian dan pengembangan (</w:t>
      </w:r>
      <w:r w:rsidRPr="00066EA0">
        <w:rPr>
          <w:rFonts w:ascii="Arial Narrow" w:hAnsi="Arial Narrow"/>
          <w:i/>
        </w:rPr>
        <w:t>Research and Development</w:t>
      </w:r>
      <w:r w:rsidRPr="00066EA0">
        <w:rPr>
          <w:rFonts w:ascii="Arial Narrow" w:hAnsi="Arial Narrow"/>
        </w:rPr>
        <w:t>) adalah metode penelitian digunakan untuk menghasilkan produk tertentu, d</w:t>
      </w:r>
      <w:r w:rsidRPr="00066EA0">
        <w:rPr>
          <w:rFonts w:ascii="Arial Narrow" w:hAnsi="Arial Narrow"/>
          <w:lang w:val="id-ID"/>
        </w:rPr>
        <w:t>engan</w:t>
      </w:r>
      <w:r w:rsidRPr="00066EA0">
        <w:rPr>
          <w:rFonts w:ascii="Arial Narrow" w:hAnsi="Arial Narrow"/>
        </w:rPr>
        <w:t xml:space="preserve"> menguji keefektifan </w:t>
      </w:r>
      <w:r w:rsidRPr="00066EA0">
        <w:rPr>
          <w:rFonts w:ascii="Arial Narrow" w:hAnsi="Arial Narrow"/>
          <w:lang w:val="id-ID"/>
        </w:rPr>
        <w:t xml:space="preserve">dari </w:t>
      </w:r>
      <w:r w:rsidRPr="00066EA0">
        <w:rPr>
          <w:rFonts w:ascii="Arial Narrow" w:hAnsi="Arial Narrow"/>
        </w:rPr>
        <w:t xml:space="preserve">produk tersebut”. </w:t>
      </w:r>
      <w:r w:rsidRPr="00066EA0">
        <w:rPr>
          <w:rFonts w:ascii="Arial Narrow" w:hAnsi="Arial Narrow"/>
          <w:lang w:val="id-ID"/>
        </w:rPr>
        <w:t>Untuk dapat menghasilkan produk tertentu dapat menggunakan analisis kebutuhan, Analisis kebutuhan ini diikuti degan pengembangan sebuah produk tertentu dan dilakukan uji efektivitas terhadap produk tersebut. pada</w:t>
      </w:r>
      <w:r w:rsidRPr="00066EA0">
        <w:rPr>
          <w:rFonts w:ascii="Arial Narrow" w:hAnsi="Arial Narrow"/>
        </w:rPr>
        <w:t xml:space="preserve"> penelitian ini akan </w:t>
      </w:r>
      <w:r w:rsidRPr="00066EA0">
        <w:rPr>
          <w:rFonts w:ascii="Arial Narrow" w:hAnsi="Arial Narrow"/>
          <w:lang w:val="id-ID"/>
        </w:rPr>
        <w:t xml:space="preserve">dibuat sebuah </w:t>
      </w:r>
      <w:r w:rsidRPr="00066EA0">
        <w:rPr>
          <w:rFonts w:ascii="Arial Narrow" w:hAnsi="Arial Narrow"/>
        </w:rPr>
        <w:t xml:space="preserve">media pembelajaran </w:t>
      </w:r>
      <w:r w:rsidRPr="00066EA0">
        <w:rPr>
          <w:rFonts w:ascii="Arial Narrow" w:hAnsi="Arial Narrow"/>
          <w:lang w:val="id-ID"/>
        </w:rPr>
        <w:t xml:space="preserve">yang </w:t>
      </w:r>
      <w:r w:rsidRPr="00066EA0">
        <w:rPr>
          <w:rFonts w:ascii="Arial Narrow" w:hAnsi="Arial Narrow"/>
        </w:rPr>
        <w:t xml:space="preserve">berbasis </w:t>
      </w:r>
      <w:r w:rsidRPr="00066EA0">
        <w:rPr>
          <w:rFonts w:ascii="Arial Narrow" w:hAnsi="Arial Narrow"/>
          <w:i/>
        </w:rPr>
        <w:t>AutoPlay Media Studio 8</w:t>
      </w:r>
      <w:r w:rsidRPr="00066EA0">
        <w:rPr>
          <w:rFonts w:ascii="Arial Narrow" w:hAnsi="Arial Narrow"/>
          <w:i/>
          <w:lang w:val="id-ID"/>
        </w:rPr>
        <w:t>.5</w:t>
      </w:r>
      <w:r w:rsidRPr="00066EA0">
        <w:rPr>
          <w:rFonts w:ascii="Arial Narrow" w:hAnsi="Arial Narrow"/>
          <w:i/>
        </w:rPr>
        <w:t xml:space="preserve"> </w:t>
      </w:r>
      <w:r w:rsidRPr="00066EA0">
        <w:rPr>
          <w:rFonts w:ascii="Arial Narrow" w:hAnsi="Arial Narrow"/>
        </w:rPr>
        <w:t xml:space="preserve">pada matapelajaran </w:t>
      </w:r>
      <w:r w:rsidRPr="00066EA0">
        <w:rPr>
          <w:rFonts w:ascii="Arial Narrow" w:hAnsi="Arial Narrow"/>
          <w:lang w:val="id-ID"/>
        </w:rPr>
        <w:t>IPS pada subpokok bahasan gejala-gejala pada Atmosfer dan Hidrosfer.</w:t>
      </w:r>
    </w:p>
    <w:p w:rsidR="00066EA0" w:rsidRDefault="00066EA0" w:rsidP="00066EA0">
      <w:pPr>
        <w:pStyle w:val="BodyText"/>
        <w:spacing w:line="276" w:lineRule="auto"/>
        <w:ind w:left="132" w:right="44" w:firstLine="427"/>
        <w:rPr>
          <w:rFonts w:ascii="Arial Narrow" w:hAnsi="Arial Narrow"/>
          <w:lang w:val="id-ID"/>
        </w:rPr>
      </w:pPr>
      <w:proofErr w:type="gramStart"/>
      <w:r w:rsidRPr="00066EA0">
        <w:rPr>
          <w:rFonts w:ascii="Arial Narrow" w:hAnsi="Arial Narrow"/>
        </w:rPr>
        <w:t xml:space="preserve">Peneliti menggunakan rancangan penelitian R&amp;D </w:t>
      </w:r>
      <w:r w:rsidRPr="00066EA0">
        <w:rPr>
          <w:rFonts w:ascii="Arial Narrow" w:hAnsi="Arial Narrow"/>
          <w:lang w:val="id-ID"/>
        </w:rPr>
        <w:t>sebagaimana</w:t>
      </w:r>
      <w:r w:rsidRPr="00066EA0">
        <w:rPr>
          <w:rFonts w:ascii="Arial Narrow" w:hAnsi="Arial Narrow"/>
        </w:rPr>
        <w:t xml:space="preserve"> pendapat Sugiyono (2014:298).</w:t>
      </w:r>
      <w:proofErr w:type="gramEnd"/>
      <w:r w:rsidRPr="00066EA0">
        <w:rPr>
          <w:rFonts w:ascii="Arial Narrow" w:hAnsi="Arial Narrow"/>
        </w:rPr>
        <w:t xml:space="preserve"> </w:t>
      </w:r>
      <w:r w:rsidRPr="00066EA0">
        <w:rPr>
          <w:rFonts w:ascii="Arial Narrow" w:hAnsi="Arial Narrow"/>
          <w:lang w:val="id-ID"/>
        </w:rPr>
        <w:t xml:space="preserve">bahwa </w:t>
      </w:r>
      <w:r w:rsidRPr="00066EA0">
        <w:rPr>
          <w:rFonts w:ascii="Arial Narrow" w:hAnsi="Arial Narrow"/>
        </w:rPr>
        <w:t xml:space="preserve">penelitian R&amp;D </w:t>
      </w:r>
      <w:r w:rsidRPr="00066EA0">
        <w:rPr>
          <w:rFonts w:ascii="Arial Narrow" w:hAnsi="Arial Narrow"/>
          <w:lang w:val="id-ID"/>
        </w:rPr>
        <w:t>dapat</w:t>
      </w:r>
      <w:r w:rsidRPr="00066EA0">
        <w:rPr>
          <w:rFonts w:ascii="Arial Narrow" w:hAnsi="Arial Narrow"/>
        </w:rPr>
        <w:t xml:space="preserve"> menggunakan tahapan-tahapan seperti gambar berikut</w:t>
      </w:r>
      <w:r w:rsidRPr="00066EA0">
        <w:rPr>
          <w:rFonts w:ascii="Arial Narrow" w:hAnsi="Arial Narrow"/>
          <w:lang w:val="id-ID"/>
        </w:rPr>
        <w:t>:</w:t>
      </w:r>
    </w:p>
    <w:p w:rsidR="00D2549C" w:rsidRDefault="00D2549C" w:rsidP="00066EA0">
      <w:pPr>
        <w:pStyle w:val="BodyText"/>
        <w:spacing w:line="276" w:lineRule="auto"/>
        <w:ind w:left="132" w:right="44" w:firstLine="427"/>
        <w:rPr>
          <w:rFonts w:ascii="Arial Narrow" w:hAnsi="Arial Narrow"/>
          <w:lang w:val="id-ID"/>
        </w:rPr>
      </w:pPr>
      <w:r>
        <w:rPr>
          <w:rFonts w:ascii="Arial Narrow" w:hAnsi="Arial Narrow"/>
          <w:noProof/>
        </w:rPr>
        <w:drawing>
          <wp:anchor distT="0" distB="0" distL="114300" distR="114300" simplePos="0" relativeHeight="487595520" behindDoc="1" locked="0" layoutInCell="1" allowOverlap="1">
            <wp:simplePos x="0" y="0"/>
            <wp:positionH relativeFrom="column">
              <wp:posOffset>1130300</wp:posOffset>
            </wp:positionH>
            <wp:positionV relativeFrom="paragraph">
              <wp:posOffset>160020</wp:posOffset>
            </wp:positionV>
            <wp:extent cx="3441700" cy="2533650"/>
            <wp:effectExtent l="19050" t="0" r="0" b="0"/>
            <wp:wrapNone/>
            <wp:docPr id="6" name="Object 3"/>
            <wp:cNvGraphicFramePr/>
            <a:graphic xmlns:a="http://schemas.openxmlformats.org/drawingml/2006/main">
              <a:graphicData uri="http://schemas.openxmlformats.org/drawingml/2006/lockedCanvas">
                <lc:lockedCanvas xmlns:lc="http://schemas.openxmlformats.org/drawingml/2006/lockedCanvas">
                  <a:nvGrpSpPr>
                    <a:cNvPr id="0" name=""/>
                    <a:cNvGrpSpPr/>
                  </a:nvGrpSpPr>
                  <a:grpSpPr>
                    <a:xfrm>
                      <a:off x="0" y="0"/>
                      <a:ext cx="8313978" cy="6120356"/>
                      <a:chOff x="1955949" y="254560"/>
                      <a:chExt cx="8313978" cy="6120356"/>
                    </a:xfrm>
                  </a:grpSpPr>
                  <a:grpSp>
                    <a:nvGrpSpPr>
                      <a:cNvPr id="87" name="Group 86"/>
                      <a:cNvGrpSpPr/>
                    </a:nvGrpSpPr>
                    <a:grpSpPr>
                      <a:xfrm>
                        <a:off x="1955949" y="254560"/>
                        <a:ext cx="8313978" cy="6120356"/>
                        <a:chOff x="1955949" y="254560"/>
                        <a:chExt cx="8313978" cy="6120356"/>
                      </a:xfrm>
                    </a:grpSpPr>
                    <a:sp>
                      <a:nvSpPr>
                        <a:cNvPr id="35" name="Freeform: Shape 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328E430-751F-4F1E-B123-359A07E2DAA5}"/>
                            </a:ext>
                          </a:extLst>
                        </a:cNvPr>
                        <a:cNvSpPr/>
                      </a:nvSpPr>
                      <a:spPr>
                        <a:xfrm rot="16200000">
                          <a:off x="3426185" y="3671878"/>
                          <a:ext cx="882388" cy="2366214"/>
                        </a:xfrm>
                        <a:custGeom>
                          <a:avLst/>
                          <a:gdLst>
                            <a:gd name="connsiteX0" fmla="*/ 1213226 w 1213226"/>
                            <a:gd name="connsiteY0" fmla="*/ 150367 h 3253391"/>
                            <a:gd name="connsiteX1" fmla="*/ 1213226 w 1213226"/>
                            <a:gd name="connsiteY1" fmla="*/ 3253391 h 3253391"/>
                            <a:gd name="connsiteX2" fmla="*/ 610353 w 1213226"/>
                            <a:gd name="connsiteY2" fmla="*/ 3253391 h 3253391"/>
                            <a:gd name="connsiteX3" fmla="*/ 623727 w 1213226"/>
                            <a:gd name="connsiteY3" fmla="*/ 3201809 h 3253391"/>
                            <a:gd name="connsiteX4" fmla="*/ 629082 w 1213226"/>
                            <a:gd name="connsiteY4" fmla="*/ 3138206 h 3253391"/>
                            <a:gd name="connsiteX5" fmla="*/ 365493 w 1213226"/>
                            <a:gd name="connsiteY5" fmla="*/ 2822614 h 3253391"/>
                            <a:gd name="connsiteX6" fmla="*/ 101904 w 1213226"/>
                            <a:gd name="connsiteY6" fmla="*/ 3138206 h 3253391"/>
                            <a:gd name="connsiteX7" fmla="*/ 107259 w 1213226"/>
                            <a:gd name="connsiteY7" fmla="*/ 3201809 h 3253391"/>
                            <a:gd name="connsiteX8" fmla="*/ 120633 w 1213226"/>
                            <a:gd name="connsiteY8" fmla="*/ 3253391 h 3253391"/>
                            <a:gd name="connsiteX9" fmla="*/ 0 w 1213226"/>
                            <a:gd name="connsiteY9" fmla="*/ 3253391 h 3253391"/>
                            <a:gd name="connsiteX10" fmla="*/ 0 w 1213226"/>
                            <a:gd name="connsiteY10" fmla="*/ 150367 h 3253391"/>
                            <a:gd name="connsiteX11" fmla="*/ 150367 w 1213226"/>
                            <a:gd name="connsiteY11" fmla="*/ 0 h 3253391"/>
                            <a:gd name="connsiteX12" fmla="*/ 1062859 w 1213226"/>
                            <a:gd name="connsiteY12" fmla="*/ 0 h 3253391"/>
                            <a:gd name="connsiteX13" fmla="*/ 1213226 w 1213226"/>
                            <a:gd name="connsiteY13" fmla="*/ 150367 h 325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3226" h="3253391">
                              <a:moveTo>
                                <a:pt x="1213226" y="150367"/>
                              </a:moveTo>
                              <a:lnTo>
                                <a:pt x="1213226" y="3253391"/>
                              </a:lnTo>
                              <a:lnTo>
                                <a:pt x="610353" y="3253391"/>
                              </a:lnTo>
                              <a:lnTo>
                                <a:pt x="623727" y="3201809"/>
                              </a:lnTo>
                              <a:cubicBezTo>
                                <a:pt x="627238" y="3181264"/>
                                <a:pt x="629082" y="3159993"/>
                                <a:pt x="629082" y="3138206"/>
                              </a:cubicBezTo>
                              <a:cubicBezTo>
                                <a:pt x="629082" y="2963909"/>
                                <a:pt x="511069" y="2822614"/>
                                <a:pt x="365493" y="2822614"/>
                              </a:cubicBezTo>
                              <a:cubicBezTo>
                                <a:pt x="219917" y="2822614"/>
                                <a:pt x="101904" y="2963909"/>
                                <a:pt x="101904" y="3138206"/>
                              </a:cubicBezTo>
                              <a:cubicBezTo>
                                <a:pt x="101904" y="3159993"/>
                                <a:pt x="103748" y="3181264"/>
                                <a:pt x="107259" y="3201809"/>
                              </a:cubicBezTo>
                              <a:lnTo>
                                <a:pt x="120633" y="3253391"/>
                              </a:lnTo>
                              <a:lnTo>
                                <a:pt x="0" y="3253391"/>
                              </a:lnTo>
                              <a:lnTo>
                                <a:pt x="0" y="150367"/>
                              </a:lnTo>
                              <a:cubicBezTo>
                                <a:pt x="0" y="67322"/>
                                <a:pt x="67322" y="0"/>
                                <a:pt x="150367" y="0"/>
                              </a:cubicBezTo>
                              <a:lnTo>
                                <a:pt x="1062859" y="0"/>
                              </a:lnTo>
                              <a:cubicBezTo>
                                <a:pt x="1145904" y="0"/>
                                <a:pt x="1213226" y="67322"/>
                                <a:pt x="1213226" y="150367"/>
                              </a:cubicBezTo>
                              <a:close/>
                            </a:path>
                          </a:pathLst>
                        </a:custGeom>
                        <a:gradFill>
                          <a:gsLst>
                            <a:gs pos="0">
                              <a:srgbClr val="CAF872"/>
                            </a:gs>
                            <a:gs pos="85000">
                              <a:srgbClr val="99E203"/>
                            </a:gs>
                          </a:gsLst>
                          <a:lin ang="18000000" scaled="0"/>
                        </a:gradFill>
                        <a:ln>
                          <a:noFill/>
                        </a:ln>
                        <a:effectLst>
                          <a:outerShdw blurRad="101600" dist="38100" dir="8100000" algn="tr"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86" name="Freeform: Shape 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328E430-751F-4F1E-B123-359A07E2DAA5}"/>
                            </a:ext>
                          </a:extLst>
                        </a:cNvPr>
                        <a:cNvSpPr/>
                      </a:nvSpPr>
                      <a:spPr>
                        <a:xfrm rot="16200000">
                          <a:off x="2804662" y="2647659"/>
                          <a:ext cx="882388" cy="2366214"/>
                        </a:xfrm>
                        <a:custGeom>
                          <a:avLst/>
                          <a:gdLst>
                            <a:gd name="connsiteX0" fmla="*/ 1213226 w 1213226"/>
                            <a:gd name="connsiteY0" fmla="*/ 150367 h 3253391"/>
                            <a:gd name="connsiteX1" fmla="*/ 1213226 w 1213226"/>
                            <a:gd name="connsiteY1" fmla="*/ 3253391 h 3253391"/>
                            <a:gd name="connsiteX2" fmla="*/ 610353 w 1213226"/>
                            <a:gd name="connsiteY2" fmla="*/ 3253391 h 3253391"/>
                            <a:gd name="connsiteX3" fmla="*/ 623727 w 1213226"/>
                            <a:gd name="connsiteY3" fmla="*/ 3201809 h 3253391"/>
                            <a:gd name="connsiteX4" fmla="*/ 629082 w 1213226"/>
                            <a:gd name="connsiteY4" fmla="*/ 3138206 h 3253391"/>
                            <a:gd name="connsiteX5" fmla="*/ 365493 w 1213226"/>
                            <a:gd name="connsiteY5" fmla="*/ 2822614 h 3253391"/>
                            <a:gd name="connsiteX6" fmla="*/ 101904 w 1213226"/>
                            <a:gd name="connsiteY6" fmla="*/ 3138206 h 3253391"/>
                            <a:gd name="connsiteX7" fmla="*/ 107259 w 1213226"/>
                            <a:gd name="connsiteY7" fmla="*/ 3201809 h 3253391"/>
                            <a:gd name="connsiteX8" fmla="*/ 120633 w 1213226"/>
                            <a:gd name="connsiteY8" fmla="*/ 3253391 h 3253391"/>
                            <a:gd name="connsiteX9" fmla="*/ 0 w 1213226"/>
                            <a:gd name="connsiteY9" fmla="*/ 3253391 h 3253391"/>
                            <a:gd name="connsiteX10" fmla="*/ 0 w 1213226"/>
                            <a:gd name="connsiteY10" fmla="*/ 150367 h 3253391"/>
                            <a:gd name="connsiteX11" fmla="*/ 150367 w 1213226"/>
                            <a:gd name="connsiteY11" fmla="*/ 0 h 3253391"/>
                            <a:gd name="connsiteX12" fmla="*/ 1062859 w 1213226"/>
                            <a:gd name="connsiteY12" fmla="*/ 0 h 3253391"/>
                            <a:gd name="connsiteX13" fmla="*/ 1213226 w 1213226"/>
                            <a:gd name="connsiteY13" fmla="*/ 150367 h 325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3226" h="3253391">
                              <a:moveTo>
                                <a:pt x="1213226" y="150367"/>
                              </a:moveTo>
                              <a:lnTo>
                                <a:pt x="1213226" y="3253391"/>
                              </a:lnTo>
                              <a:lnTo>
                                <a:pt x="610353" y="3253391"/>
                              </a:lnTo>
                              <a:lnTo>
                                <a:pt x="623727" y="3201809"/>
                              </a:lnTo>
                              <a:cubicBezTo>
                                <a:pt x="627238" y="3181264"/>
                                <a:pt x="629082" y="3159993"/>
                                <a:pt x="629082" y="3138206"/>
                              </a:cubicBezTo>
                              <a:cubicBezTo>
                                <a:pt x="629082" y="2963909"/>
                                <a:pt x="511069" y="2822614"/>
                                <a:pt x="365493" y="2822614"/>
                              </a:cubicBezTo>
                              <a:cubicBezTo>
                                <a:pt x="219917" y="2822614"/>
                                <a:pt x="101904" y="2963909"/>
                                <a:pt x="101904" y="3138206"/>
                              </a:cubicBezTo>
                              <a:cubicBezTo>
                                <a:pt x="101904" y="3159993"/>
                                <a:pt x="103748" y="3181264"/>
                                <a:pt x="107259" y="3201809"/>
                              </a:cubicBezTo>
                              <a:lnTo>
                                <a:pt x="120633" y="3253391"/>
                              </a:lnTo>
                              <a:lnTo>
                                <a:pt x="0" y="3253391"/>
                              </a:lnTo>
                              <a:lnTo>
                                <a:pt x="0" y="150367"/>
                              </a:lnTo>
                              <a:cubicBezTo>
                                <a:pt x="0" y="67322"/>
                                <a:pt x="67322" y="0"/>
                                <a:pt x="150367" y="0"/>
                              </a:cubicBezTo>
                              <a:lnTo>
                                <a:pt x="1062859" y="0"/>
                              </a:lnTo>
                              <a:cubicBezTo>
                                <a:pt x="1145904" y="0"/>
                                <a:pt x="1213226" y="67322"/>
                                <a:pt x="1213226" y="150367"/>
                              </a:cubicBezTo>
                              <a:close/>
                            </a:path>
                          </a:pathLst>
                        </a:custGeom>
                        <a:gradFill>
                          <a:gsLst>
                            <a:gs pos="0">
                              <a:srgbClr val="CAF872"/>
                            </a:gs>
                            <a:gs pos="85000">
                              <a:srgbClr val="99E203"/>
                            </a:gs>
                          </a:gsLst>
                          <a:lin ang="18000000" scaled="0"/>
                        </a:gradFill>
                        <a:ln>
                          <a:noFill/>
                        </a:ln>
                        <a:effectLst>
                          <a:outerShdw blurRad="101600" dist="38100" dir="8100000" algn="tr"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81" name="Freeform: Shape 1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35B5E88-F041-4411-8607-5B837BC96165}"/>
                            </a:ext>
                          </a:extLst>
                        </a:cNvPr>
                        <a:cNvSpPr/>
                      </a:nvSpPr>
                      <a:spPr>
                        <a:xfrm rot="5400000" flipH="1">
                          <a:off x="8476483" y="2671346"/>
                          <a:ext cx="882388" cy="2366214"/>
                        </a:xfrm>
                        <a:custGeom>
                          <a:avLst/>
                          <a:gdLst>
                            <a:gd name="connsiteX0" fmla="*/ 1213226 w 1213226"/>
                            <a:gd name="connsiteY0" fmla="*/ 3253390 h 3253390"/>
                            <a:gd name="connsiteX1" fmla="*/ 1213226 w 1213226"/>
                            <a:gd name="connsiteY1" fmla="*/ 150366 h 3253390"/>
                            <a:gd name="connsiteX2" fmla="*/ 1062859 w 1213226"/>
                            <a:gd name="connsiteY2" fmla="*/ 0 h 3253390"/>
                            <a:gd name="connsiteX3" fmla="*/ 150367 w 1213226"/>
                            <a:gd name="connsiteY3" fmla="*/ 0 h 3253390"/>
                            <a:gd name="connsiteX4" fmla="*/ 0 w 1213226"/>
                            <a:gd name="connsiteY4" fmla="*/ 150366 h 3253390"/>
                            <a:gd name="connsiteX5" fmla="*/ 0 w 1213226"/>
                            <a:gd name="connsiteY5" fmla="*/ 3253390 h 3253390"/>
                            <a:gd name="connsiteX6" fmla="*/ 112900 w 1213226"/>
                            <a:gd name="connsiteY6" fmla="*/ 3253390 h 3253390"/>
                            <a:gd name="connsiteX7" fmla="*/ 86772 w 1213226"/>
                            <a:gd name="connsiteY7" fmla="*/ 3184820 h 3253390"/>
                            <a:gd name="connsiteX8" fmla="*/ 76411 w 1213226"/>
                            <a:gd name="connsiteY8" fmla="*/ 3101087 h 3253390"/>
                            <a:gd name="connsiteX9" fmla="*/ 586409 w 1213226"/>
                            <a:gd name="connsiteY9" fmla="*/ 2685609 h 3253390"/>
                            <a:gd name="connsiteX10" fmla="*/ 1096407 w 1213226"/>
                            <a:gd name="connsiteY10" fmla="*/ 3101087 h 3253390"/>
                            <a:gd name="connsiteX11" fmla="*/ 1086045 w 1213226"/>
                            <a:gd name="connsiteY11" fmla="*/ 3184820 h 3253390"/>
                            <a:gd name="connsiteX12" fmla="*/ 1059918 w 1213226"/>
                            <a:gd name="connsiteY12" fmla="*/ 3253390 h 3253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3226" h="3253390">
                              <a:moveTo>
                                <a:pt x="1213226" y="3253390"/>
                              </a:moveTo>
                              <a:lnTo>
                                <a:pt x="1213226" y="150366"/>
                              </a:lnTo>
                              <a:cubicBezTo>
                                <a:pt x="1213226" y="67322"/>
                                <a:pt x="1145904" y="0"/>
                                <a:pt x="1062859" y="0"/>
                              </a:cubicBezTo>
                              <a:lnTo>
                                <a:pt x="150367" y="0"/>
                              </a:lnTo>
                              <a:cubicBezTo>
                                <a:pt x="67322" y="0"/>
                                <a:pt x="0" y="67322"/>
                                <a:pt x="0" y="150366"/>
                              </a:cubicBezTo>
                              <a:lnTo>
                                <a:pt x="0" y="3253390"/>
                              </a:lnTo>
                              <a:lnTo>
                                <a:pt x="112900" y="3253390"/>
                              </a:lnTo>
                              <a:lnTo>
                                <a:pt x="86772" y="3184820"/>
                              </a:lnTo>
                              <a:cubicBezTo>
                                <a:pt x="79978" y="3157773"/>
                                <a:pt x="76411" y="3129769"/>
                                <a:pt x="76411" y="3101087"/>
                              </a:cubicBezTo>
                              <a:cubicBezTo>
                                <a:pt x="76411" y="2871625"/>
                                <a:pt x="304745" y="2685609"/>
                                <a:pt x="586409" y="2685609"/>
                              </a:cubicBezTo>
                              <a:cubicBezTo>
                                <a:pt x="868073" y="2685609"/>
                                <a:pt x="1096407" y="2871625"/>
                                <a:pt x="1096407" y="3101087"/>
                              </a:cubicBezTo>
                              <a:cubicBezTo>
                                <a:pt x="1096407" y="3129769"/>
                                <a:pt x="1092839" y="3157773"/>
                                <a:pt x="1086045" y="3184820"/>
                              </a:cubicBezTo>
                              <a:lnTo>
                                <a:pt x="1059918" y="3253390"/>
                              </a:lnTo>
                              <a:close/>
                            </a:path>
                          </a:pathLst>
                        </a:custGeom>
                        <a:gradFill>
                          <a:gsLst>
                            <a:gs pos="0">
                              <a:srgbClr val="FEEF85"/>
                            </a:gs>
                            <a:gs pos="76000">
                              <a:srgbClr val="FFC847"/>
                            </a:gs>
                          </a:gsLst>
                          <a:lin ang="15000000" scaled="0"/>
                        </a:gradFill>
                        <a:ln>
                          <a:noFill/>
                        </a:ln>
                        <a:effectLst>
                          <a:outerShdw blurRad="88900" dist="38100" dir="2700000" algn="tl"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33" name="Freeform: Shape 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FE23F91-DC22-477C-B9E7-73423AA18B65}"/>
                            </a:ext>
                          </a:extLst>
                        </a:cNvPr>
                        <a:cNvSpPr/>
                      </a:nvSpPr>
                      <a:spPr>
                        <a:xfrm rot="5400000" flipH="1">
                          <a:off x="7639474" y="561790"/>
                          <a:ext cx="882388" cy="2366215"/>
                        </a:xfrm>
                        <a:custGeom>
                          <a:avLst/>
                          <a:gdLst>
                            <a:gd name="connsiteX0" fmla="*/ 1213226 w 1213226"/>
                            <a:gd name="connsiteY0" fmla="*/ 3253392 h 3253392"/>
                            <a:gd name="connsiteX1" fmla="*/ 1213226 w 1213226"/>
                            <a:gd name="connsiteY1" fmla="*/ 150369 h 3253392"/>
                            <a:gd name="connsiteX2" fmla="*/ 1062859 w 1213226"/>
                            <a:gd name="connsiteY2" fmla="*/ 0 h 3253392"/>
                            <a:gd name="connsiteX3" fmla="*/ 150367 w 1213226"/>
                            <a:gd name="connsiteY3" fmla="*/ 0 h 3253392"/>
                            <a:gd name="connsiteX4" fmla="*/ 0 w 1213226"/>
                            <a:gd name="connsiteY4" fmla="*/ 150369 h 3253392"/>
                            <a:gd name="connsiteX5" fmla="*/ 0 w 1213226"/>
                            <a:gd name="connsiteY5" fmla="*/ 3253392 h 3253392"/>
                            <a:gd name="connsiteX6" fmla="*/ 671149 w 1213226"/>
                            <a:gd name="connsiteY6" fmla="*/ 3253392 h 3253392"/>
                            <a:gd name="connsiteX7" fmla="*/ 659028 w 1213226"/>
                            <a:gd name="connsiteY7" fmla="*/ 3228143 h 3253392"/>
                            <a:gd name="connsiteX8" fmla="*/ 639574 w 1213226"/>
                            <a:gd name="connsiteY8" fmla="*/ 3119193 h 3253392"/>
                            <a:gd name="connsiteX9" fmla="*/ 887132 w 1213226"/>
                            <a:gd name="connsiteY9" fmla="*/ 2839293 h 3253392"/>
                            <a:gd name="connsiteX10" fmla="*/ 1134690 w 1213226"/>
                            <a:gd name="connsiteY10" fmla="*/ 3119193 h 3253392"/>
                            <a:gd name="connsiteX11" fmla="*/ 1115235 w 1213226"/>
                            <a:gd name="connsiteY11" fmla="*/ 3228143 h 3253392"/>
                            <a:gd name="connsiteX12" fmla="*/ 1103114 w 1213226"/>
                            <a:gd name="connsiteY12" fmla="*/ 3253392 h 325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3226" h="3253392">
                              <a:moveTo>
                                <a:pt x="1213226" y="3253392"/>
                              </a:moveTo>
                              <a:lnTo>
                                <a:pt x="1213226" y="150369"/>
                              </a:lnTo>
                              <a:cubicBezTo>
                                <a:pt x="1213226" y="67323"/>
                                <a:pt x="1145904" y="0"/>
                                <a:pt x="1062859" y="0"/>
                              </a:cubicBezTo>
                              <a:lnTo>
                                <a:pt x="150367" y="0"/>
                              </a:lnTo>
                              <a:cubicBezTo>
                                <a:pt x="67322" y="0"/>
                                <a:pt x="0" y="67323"/>
                                <a:pt x="0" y="150369"/>
                              </a:cubicBezTo>
                              <a:lnTo>
                                <a:pt x="0" y="3253392"/>
                              </a:lnTo>
                              <a:lnTo>
                                <a:pt x="671149" y="3253392"/>
                              </a:lnTo>
                              <a:lnTo>
                                <a:pt x="659028" y="3228143"/>
                              </a:lnTo>
                              <a:cubicBezTo>
                                <a:pt x="646501" y="3194656"/>
                                <a:pt x="639574" y="3157839"/>
                                <a:pt x="639574" y="3119193"/>
                              </a:cubicBezTo>
                              <a:cubicBezTo>
                                <a:pt x="639574" y="2964608"/>
                                <a:pt x="750409" y="2839293"/>
                                <a:pt x="887132" y="2839293"/>
                              </a:cubicBezTo>
                              <a:cubicBezTo>
                                <a:pt x="1023855" y="2839293"/>
                                <a:pt x="1134690" y="2964608"/>
                                <a:pt x="1134690" y="3119193"/>
                              </a:cubicBezTo>
                              <a:cubicBezTo>
                                <a:pt x="1134690" y="3157839"/>
                                <a:pt x="1127762" y="3194656"/>
                                <a:pt x="1115235" y="3228143"/>
                              </a:cubicBezTo>
                              <a:lnTo>
                                <a:pt x="1103114" y="3253392"/>
                              </a:lnTo>
                              <a:close/>
                            </a:path>
                          </a:pathLst>
                        </a:custGeom>
                        <a:gradFill>
                          <a:gsLst>
                            <a:gs pos="0">
                              <a:srgbClr val="FF9089"/>
                            </a:gs>
                            <a:gs pos="86000">
                              <a:srgbClr val="FE5164"/>
                            </a:gs>
                          </a:gsLst>
                          <a:lin ang="13800000" scaled="0"/>
                        </a:gradFill>
                        <a:ln>
                          <a:noFill/>
                        </a:ln>
                        <a:effectLst>
                          <a:outerShdw blurRad="88900" dist="38100" dir="2700000" algn="tl"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34" name="Freeform: Shape 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091B22B-F858-4553-AC54-BAFC5A30C8FD}"/>
                            </a:ext>
                          </a:extLst>
                        </a:cNvPr>
                        <a:cNvSpPr/>
                      </a:nvSpPr>
                      <a:spPr>
                        <a:xfrm rot="5400000" flipH="1">
                          <a:off x="8538471" y="1606765"/>
                          <a:ext cx="882388" cy="2366216"/>
                        </a:xfrm>
                        <a:custGeom>
                          <a:avLst/>
                          <a:gdLst>
                            <a:gd name="connsiteX0" fmla="*/ 981176 w 1213226"/>
                            <a:gd name="connsiteY0" fmla="*/ 2957249 h 3253393"/>
                            <a:gd name="connsiteX1" fmla="*/ 636943 w 1213226"/>
                            <a:gd name="connsiteY1" fmla="*/ 3174419 h 3253393"/>
                            <a:gd name="connsiteX2" fmla="*/ 292710 w 1213226"/>
                            <a:gd name="connsiteY2" fmla="*/ 2957249 h 3253393"/>
                            <a:gd name="connsiteX3" fmla="*/ 636943 w 1213226"/>
                            <a:gd name="connsiteY3" fmla="*/ 2740079 h 3253393"/>
                            <a:gd name="connsiteX4" fmla="*/ 981176 w 1213226"/>
                            <a:gd name="connsiteY4" fmla="*/ 2957249 h 3253393"/>
                            <a:gd name="connsiteX5" fmla="*/ 1213226 w 1213226"/>
                            <a:gd name="connsiteY5" fmla="*/ 3253393 h 3253393"/>
                            <a:gd name="connsiteX6" fmla="*/ 1213226 w 1213226"/>
                            <a:gd name="connsiteY6" fmla="*/ 150369 h 3253393"/>
                            <a:gd name="connsiteX7" fmla="*/ 1062859 w 1213226"/>
                            <a:gd name="connsiteY7" fmla="*/ 0 h 3253393"/>
                            <a:gd name="connsiteX8" fmla="*/ 150367 w 1213226"/>
                            <a:gd name="connsiteY8" fmla="*/ 0 h 3253393"/>
                            <a:gd name="connsiteX9" fmla="*/ 0 w 1213226"/>
                            <a:gd name="connsiteY9" fmla="*/ 150369 h 3253393"/>
                            <a:gd name="connsiteX10" fmla="*/ 0 w 1213226"/>
                            <a:gd name="connsiteY10" fmla="*/ 3253393 h 325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3226" h="3253393">
                              <a:moveTo>
                                <a:pt x="981176" y="2957249"/>
                              </a:moveTo>
                              <a:cubicBezTo>
                                <a:pt x="981176" y="3077189"/>
                                <a:pt x="827058" y="3174419"/>
                                <a:pt x="636943" y="3174419"/>
                              </a:cubicBezTo>
                              <a:cubicBezTo>
                                <a:pt x="446828" y="3174419"/>
                                <a:pt x="292710" y="3077189"/>
                                <a:pt x="292710" y="2957249"/>
                              </a:cubicBezTo>
                              <a:cubicBezTo>
                                <a:pt x="292710" y="2837309"/>
                                <a:pt x="446828" y="2740079"/>
                                <a:pt x="636943" y="2740079"/>
                              </a:cubicBezTo>
                              <a:cubicBezTo>
                                <a:pt x="827058" y="2740079"/>
                                <a:pt x="981176" y="2837309"/>
                                <a:pt x="981176" y="2957249"/>
                              </a:cubicBezTo>
                              <a:close/>
                              <a:moveTo>
                                <a:pt x="1213226" y="3253393"/>
                              </a:moveTo>
                              <a:lnTo>
                                <a:pt x="1213226" y="150369"/>
                              </a:lnTo>
                              <a:cubicBezTo>
                                <a:pt x="1213226" y="67323"/>
                                <a:pt x="1145904" y="0"/>
                                <a:pt x="1062859" y="0"/>
                              </a:cubicBezTo>
                              <a:lnTo>
                                <a:pt x="150367" y="0"/>
                              </a:lnTo>
                              <a:cubicBezTo>
                                <a:pt x="67322" y="0"/>
                                <a:pt x="0" y="67323"/>
                                <a:pt x="0" y="150369"/>
                              </a:cubicBezTo>
                              <a:lnTo>
                                <a:pt x="0" y="3253393"/>
                              </a:lnTo>
                              <a:close/>
                            </a:path>
                          </a:pathLst>
                        </a:custGeom>
                        <a:gradFill>
                          <a:gsLst>
                            <a:gs pos="0">
                              <a:srgbClr val="FEB868"/>
                            </a:gs>
                            <a:gs pos="94000">
                              <a:srgbClr val="FE7A08"/>
                            </a:gs>
                          </a:gsLst>
                          <a:lin ang="18000000" scaled="0"/>
                        </a:gradFill>
                        <a:ln>
                          <a:noFill/>
                        </a:ln>
                        <a:effectLst>
                          <a:outerShdw blurRad="88900" dist="38100" dir="2700000" algn="tl"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36" name="Freeform: Shape 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D77EA08-AB24-4A38-ADE7-FEC6CA69AF9B}"/>
                            </a:ext>
                          </a:extLst>
                        </a:cNvPr>
                        <a:cNvSpPr/>
                      </a:nvSpPr>
                      <a:spPr>
                        <a:xfrm rot="16200000">
                          <a:off x="2727897" y="1591262"/>
                          <a:ext cx="882388" cy="2366214"/>
                        </a:xfrm>
                        <a:custGeom>
                          <a:avLst/>
                          <a:gdLst>
                            <a:gd name="connsiteX0" fmla="*/ 985293 w 1213226"/>
                            <a:gd name="connsiteY0" fmla="*/ 2968839 h 3253391"/>
                            <a:gd name="connsiteX1" fmla="*/ 638583 w 1213226"/>
                            <a:gd name="connsiteY1" fmla="*/ 2747859 h 3253391"/>
                            <a:gd name="connsiteX2" fmla="*/ 291873 w 1213226"/>
                            <a:gd name="connsiteY2" fmla="*/ 2968839 h 3253391"/>
                            <a:gd name="connsiteX3" fmla="*/ 638583 w 1213226"/>
                            <a:gd name="connsiteY3" fmla="*/ 3189819 h 3253391"/>
                            <a:gd name="connsiteX4" fmla="*/ 985293 w 1213226"/>
                            <a:gd name="connsiteY4" fmla="*/ 2968839 h 3253391"/>
                            <a:gd name="connsiteX5" fmla="*/ 1213226 w 1213226"/>
                            <a:gd name="connsiteY5" fmla="*/ 150367 h 3253391"/>
                            <a:gd name="connsiteX6" fmla="*/ 1213226 w 1213226"/>
                            <a:gd name="connsiteY6" fmla="*/ 3253391 h 3253391"/>
                            <a:gd name="connsiteX7" fmla="*/ 0 w 1213226"/>
                            <a:gd name="connsiteY7" fmla="*/ 3253391 h 3253391"/>
                            <a:gd name="connsiteX8" fmla="*/ 0 w 1213226"/>
                            <a:gd name="connsiteY8" fmla="*/ 150367 h 3253391"/>
                            <a:gd name="connsiteX9" fmla="*/ 150367 w 1213226"/>
                            <a:gd name="connsiteY9" fmla="*/ 0 h 3253391"/>
                            <a:gd name="connsiteX10" fmla="*/ 1062859 w 1213226"/>
                            <a:gd name="connsiteY10" fmla="*/ 0 h 3253391"/>
                            <a:gd name="connsiteX11" fmla="*/ 1213226 w 1213226"/>
                            <a:gd name="connsiteY11" fmla="*/ 150367 h 325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3226" h="3253391">
                              <a:moveTo>
                                <a:pt x="985293" y="2968839"/>
                              </a:moveTo>
                              <a:cubicBezTo>
                                <a:pt x="985293" y="2846795"/>
                                <a:pt x="830066" y="2747859"/>
                                <a:pt x="638583" y="2747859"/>
                              </a:cubicBezTo>
                              <a:cubicBezTo>
                                <a:pt x="447100" y="2747859"/>
                                <a:pt x="291873" y="2846795"/>
                                <a:pt x="291873" y="2968839"/>
                              </a:cubicBezTo>
                              <a:cubicBezTo>
                                <a:pt x="291873" y="3090883"/>
                                <a:pt x="447100" y="3189819"/>
                                <a:pt x="638583" y="3189819"/>
                              </a:cubicBezTo>
                              <a:cubicBezTo>
                                <a:pt x="830066" y="3189819"/>
                                <a:pt x="985293" y="3090883"/>
                                <a:pt x="985293" y="2968839"/>
                              </a:cubicBezTo>
                              <a:close/>
                              <a:moveTo>
                                <a:pt x="1213226" y="150367"/>
                              </a:moveTo>
                              <a:lnTo>
                                <a:pt x="1213226" y="3253391"/>
                              </a:lnTo>
                              <a:lnTo>
                                <a:pt x="0" y="3253391"/>
                              </a:lnTo>
                              <a:lnTo>
                                <a:pt x="0" y="150367"/>
                              </a:lnTo>
                              <a:cubicBezTo>
                                <a:pt x="0" y="67322"/>
                                <a:pt x="67322" y="0"/>
                                <a:pt x="150367" y="0"/>
                              </a:cubicBezTo>
                              <a:lnTo>
                                <a:pt x="1062859" y="0"/>
                              </a:lnTo>
                              <a:cubicBezTo>
                                <a:pt x="1145904" y="0"/>
                                <a:pt x="1213226" y="67322"/>
                                <a:pt x="1213226" y="150367"/>
                              </a:cubicBezTo>
                              <a:close/>
                            </a:path>
                          </a:pathLst>
                        </a:custGeom>
                        <a:gradFill>
                          <a:gsLst>
                            <a:gs pos="0">
                              <a:srgbClr val="B0F2C4"/>
                            </a:gs>
                            <a:gs pos="82000">
                              <a:srgbClr val="80C896"/>
                            </a:gs>
                          </a:gsLst>
                          <a:lin ang="16200000" scaled="0"/>
                        </a:gradFill>
                        <a:ln>
                          <a:noFill/>
                        </a:ln>
                        <a:effectLst>
                          <a:outerShdw blurRad="101600" dist="38100" dir="8100000" algn="tr"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37" name="Freeform: Shape 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E2067CD-F793-4AE7-8BF2-502B27D0649B}"/>
                            </a:ext>
                          </a:extLst>
                        </a:cNvPr>
                        <a:cNvSpPr/>
                      </a:nvSpPr>
                      <a:spPr>
                        <a:xfrm>
                          <a:off x="6888516" y="1595966"/>
                          <a:ext cx="455211" cy="567606"/>
                        </a:xfrm>
                        <a:custGeom>
                          <a:avLst/>
                          <a:gdLst>
                            <a:gd name="connsiteX0" fmla="*/ 381798 w 625886"/>
                            <a:gd name="connsiteY0" fmla="*/ 0 h 780421"/>
                            <a:gd name="connsiteX1" fmla="*/ 391121 w 625886"/>
                            <a:gd name="connsiteY1" fmla="*/ 5664 h 780421"/>
                            <a:gd name="connsiteX2" fmla="*/ 612308 w 625886"/>
                            <a:gd name="connsiteY2" fmla="*/ 171065 h 780421"/>
                            <a:gd name="connsiteX3" fmla="*/ 623509 w 625886"/>
                            <a:gd name="connsiteY3" fmla="*/ 181245 h 780421"/>
                            <a:gd name="connsiteX4" fmla="*/ 625886 w 625886"/>
                            <a:gd name="connsiteY4" fmla="*/ 204831 h 780421"/>
                            <a:gd name="connsiteX5" fmla="*/ 255395 w 625886"/>
                            <a:gd name="connsiteY5" fmla="*/ 763772 h 780421"/>
                            <a:gd name="connsiteX6" fmla="*/ 201761 w 625886"/>
                            <a:gd name="connsiteY6" fmla="*/ 780421 h 780421"/>
                            <a:gd name="connsiteX7" fmla="*/ 149301 w 625886"/>
                            <a:gd name="connsiteY7" fmla="*/ 732743 h 780421"/>
                            <a:gd name="connsiteX8" fmla="*/ 0 w 625886"/>
                            <a:gd name="connsiteY8" fmla="*/ 621098 h 780421"/>
                            <a:gd name="connsiteX9" fmla="*/ 19274 w 625886"/>
                            <a:gd name="connsiteY9" fmla="*/ 623041 h 780421"/>
                            <a:gd name="connsiteX10" fmla="*/ 437484 w 625886"/>
                            <a:gd name="connsiteY10" fmla="*/ 204831 h 780421"/>
                            <a:gd name="connsiteX11" fmla="*/ 404619 w 625886"/>
                            <a:gd name="connsiteY11" fmla="*/ 42045 h 780421"/>
                            <a:gd name="connsiteX12" fmla="*/ 381798 w 625886"/>
                            <a:gd name="connsiteY12" fmla="*/ 0 h 780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5886" h="780421">
                              <a:moveTo>
                                <a:pt x="381798" y="0"/>
                              </a:moveTo>
                              <a:lnTo>
                                <a:pt x="391121" y="5664"/>
                              </a:lnTo>
                              <a:cubicBezTo>
                                <a:pt x="467548" y="57298"/>
                                <a:pt x="541358" y="112512"/>
                                <a:pt x="612308" y="171065"/>
                              </a:cubicBezTo>
                              <a:lnTo>
                                <a:pt x="623509" y="181245"/>
                              </a:lnTo>
                              <a:lnTo>
                                <a:pt x="625886" y="204831"/>
                              </a:lnTo>
                              <a:cubicBezTo>
                                <a:pt x="625886" y="456098"/>
                                <a:pt x="473117" y="671684"/>
                                <a:pt x="255395" y="763772"/>
                              </a:cubicBezTo>
                              <a:lnTo>
                                <a:pt x="201761" y="780421"/>
                              </a:lnTo>
                              <a:lnTo>
                                <a:pt x="149301" y="732743"/>
                              </a:lnTo>
                              <a:lnTo>
                                <a:pt x="0" y="621098"/>
                              </a:lnTo>
                              <a:lnTo>
                                <a:pt x="19274" y="623041"/>
                              </a:lnTo>
                              <a:cubicBezTo>
                                <a:pt x="250245" y="623041"/>
                                <a:pt x="437484" y="435802"/>
                                <a:pt x="437484" y="204831"/>
                              </a:cubicBezTo>
                              <a:cubicBezTo>
                                <a:pt x="437484" y="147088"/>
                                <a:pt x="425782" y="92079"/>
                                <a:pt x="404619" y="42045"/>
                              </a:cubicBezTo>
                              <a:lnTo>
                                <a:pt x="381798" y="0"/>
                              </a:lnTo>
                              <a:close/>
                            </a:path>
                          </a:pathLst>
                        </a:custGeom>
                        <a:solidFill>
                          <a:srgbClr val="C00000"/>
                        </a:soli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38" name="Freeform: Shape 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4BB412E-D1F8-4521-A436-E588CC8BDC44}"/>
                            </a:ext>
                          </a:extLst>
                        </a:cNvPr>
                        <a:cNvSpPr/>
                      </a:nvSpPr>
                      <a:spPr>
                        <a:xfrm>
                          <a:off x="7517959" y="2927495"/>
                          <a:ext cx="557198" cy="303870"/>
                        </a:xfrm>
                        <a:custGeom>
                          <a:avLst/>
                          <a:gdLst>
                            <a:gd name="connsiteX0" fmla="*/ 37470 w 766111"/>
                            <a:gd name="connsiteY0" fmla="*/ 0 h 417801"/>
                            <a:gd name="connsiteX1" fmla="*/ 61903 w 766111"/>
                            <a:gd name="connsiteY1" fmla="*/ 45014 h 417801"/>
                            <a:gd name="connsiteX2" fmla="*/ 408689 w 766111"/>
                            <a:gd name="connsiteY2" fmla="*/ 229399 h 417801"/>
                            <a:gd name="connsiteX3" fmla="*/ 755475 w 766111"/>
                            <a:gd name="connsiteY3" fmla="*/ 45014 h 417801"/>
                            <a:gd name="connsiteX4" fmla="*/ 766111 w 766111"/>
                            <a:gd name="connsiteY4" fmla="*/ 25419 h 417801"/>
                            <a:gd name="connsiteX5" fmla="*/ 760063 w 766111"/>
                            <a:gd name="connsiteY5" fmla="*/ 104956 h 417801"/>
                            <a:gd name="connsiteX6" fmla="*/ 726347 w 766111"/>
                            <a:gd name="connsiteY6" fmla="*/ 325874 h 417801"/>
                            <a:gd name="connsiteX7" fmla="*/ 644810 w 766111"/>
                            <a:gd name="connsiteY7" fmla="*/ 370130 h 417801"/>
                            <a:gd name="connsiteX8" fmla="*/ 408689 w 766111"/>
                            <a:gd name="connsiteY8" fmla="*/ 417801 h 417801"/>
                            <a:gd name="connsiteX9" fmla="*/ 69526 w 766111"/>
                            <a:gd name="connsiteY9" fmla="*/ 314201 h 417801"/>
                            <a:gd name="connsiteX10" fmla="*/ 0 w 766111"/>
                            <a:gd name="connsiteY10" fmla="*/ 256838 h 417801"/>
                            <a:gd name="connsiteX11" fmla="*/ 3419 w 766111"/>
                            <a:gd name="connsiteY11" fmla="*/ 243541 h 417801"/>
                            <a:gd name="connsiteX12" fmla="*/ 35928 w 766111"/>
                            <a:gd name="connsiteY12" fmla="*/ 30533 h 417801"/>
                            <a:gd name="connsiteX13" fmla="*/ 37470 w 766111"/>
                            <a:gd name="connsiteY13" fmla="*/ 0 h 417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6111" h="417801">
                              <a:moveTo>
                                <a:pt x="37470" y="0"/>
                              </a:moveTo>
                              <a:lnTo>
                                <a:pt x="61903" y="45014"/>
                              </a:lnTo>
                              <a:cubicBezTo>
                                <a:pt x="137058" y="156259"/>
                                <a:pt x="264332" y="229399"/>
                                <a:pt x="408689" y="229399"/>
                              </a:cubicBezTo>
                              <a:cubicBezTo>
                                <a:pt x="553046" y="229399"/>
                                <a:pt x="680320" y="156259"/>
                                <a:pt x="755475" y="45014"/>
                              </a:cubicBezTo>
                              <a:lnTo>
                                <a:pt x="766111" y="25419"/>
                              </a:lnTo>
                              <a:lnTo>
                                <a:pt x="760063" y="104956"/>
                              </a:lnTo>
                              <a:lnTo>
                                <a:pt x="726347" y="325874"/>
                              </a:lnTo>
                              <a:lnTo>
                                <a:pt x="644810" y="370130"/>
                              </a:lnTo>
                              <a:cubicBezTo>
                                <a:pt x="572236" y="400827"/>
                                <a:pt x="492445" y="417801"/>
                                <a:pt x="408689" y="417801"/>
                              </a:cubicBezTo>
                              <a:cubicBezTo>
                                <a:pt x="283055" y="417801"/>
                                <a:pt x="166342" y="379609"/>
                                <a:pt x="69526" y="314201"/>
                              </a:cubicBezTo>
                              <a:lnTo>
                                <a:pt x="0" y="256838"/>
                              </a:lnTo>
                              <a:lnTo>
                                <a:pt x="3419" y="243541"/>
                              </a:lnTo>
                              <a:cubicBezTo>
                                <a:pt x="17708" y="173714"/>
                                <a:pt x="28604" y="102652"/>
                                <a:pt x="35928" y="30533"/>
                              </a:cubicBezTo>
                              <a:lnTo>
                                <a:pt x="37470" y="0"/>
                              </a:lnTo>
                              <a:close/>
                            </a:path>
                          </a:pathLst>
                        </a:custGeom>
                        <a:solidFill>
                          <a:srgbClr val="C00000"/>
                        </a:soli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39" name="Freeform: Shape 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58072FB-ACAD-44A5-9EFF-D843AA9E1A3D}"/>
                            </a:ext>
                          </a:extLst>
                        </a:cNvPr>
                        <a:cNvSpPr/>
                      </a:nvSpPr>
                      <a:spPr>
                        <a:xfrm>
                          <a:off x="6461342" y="4751885"/>
                          <a:ext cx="425808" cy="553976"/>
                        </a:xfrm>
                        <a:custGeom>
                          <a:avLst/>
                          <a:gdLst>
                            <a:gd name="connsiteX0" fmla="*/ 260388 w 585459"/>
                            <a:gd name="connsiteY0" fmla="*/ 0 h 761681"/>
                            <a:gd name="connsiteX1" fmla="*/ 259826 w 585459"/>
                            <a:gd name="connsiteY1" fmla="*/ 680 h 761681"/>
                            <a:gd name="connsiteX2" fmla="*/ 188402 w 585459"/>
                            <a:gd name="connsiteY2" fmla="*/ 234505 h 761681"/>
                            <a:gd name="connsiteX3" fmla="*/ 522328 w 585459"/>
                            <a:gd name="connsiteY3" fmla="*/ 644218 h 761681"/>
                            <a:gd name="connsiteX4" fmla="*/ 585459 w 585459"/>
                            <a:gd name="connsiteY4" fmla="*/ 650583 h 761681"/>
                            <a:gd name="connsiteX5" fmla="*/ 490406 w 585459"/>
                            <a:gd name="connsiteY5" fmla="*/ 696372 h 761681"/>
                            <a:gd name="connsiteX6" fmla="*/ 311968 w 585459"/>
                            <a:gd name="connsiteY6" fmla="*/ 761681 h 761681"/>
                            <a:gd name="connsiteX7" fmla="*/ 267449 w 585459"/>
                            <a:gd name="connsiteY7" fmla="*/ 737517 h 761681"/>
                            <a:gd name="connsiteX8" fmla="*/ 0 w 585459"/>
                            <a:gd name="connsiteY8" fmla="*/ 234505 h 761681"/>
                            <a:gd name="connsiteX9" fmla="*/ 12324 w 585459"/>
                            <a:gd name="connsiteY9" fmla="*/ 112251 h 761681"/>
                            <a:gd name="connsiteX10" fmla="*/ 17679 w 585459"/>
                            <a:gd name="connsiteY10" fmla="*/ 95001 h 761681"/>
                            <a:gd name="connsiteX11" fmla="*/ 207078 w 585459"/>
                            <a:gd name="connsiteY11" fmla="*/ 25680 h 761681"/>
                            <a:gd name="connsiteX12" fmla="*/ 260388 w 585459"/>
                            <a:gd name="connsiteY12" fmla="*/ 0 h 76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5459" h="761681">
                              <a:moveTo>
                                <a:pt x="260388" y="0"/>
                              </a:moveTo>
                              <a:lnTo>
                                <a:pt x="259826" y="680"/>
                              </a:lnTo>
                              <a:cubicBezTo>
                                <a:pt x="214733" y="67427"/>
                                <a:pt x="188402" y="147891"/>
                                <a:pt x="188402" y="234505"/>
                              </a:cubicBezTo>
                              <a:cubicBezTo>
                                <a:pt x="188402" y="436605"/>
                                <a:pt x="331757" y="605222"/>
                                <a:pt x="522328" y="644218"/>
                              </a:cubicBezTo>
                              <a:lnTo>
                                <a:pt x="585459" y="650583"/>
                              </a:lnTo>
                              <a:lnTo>
                                <a:pt x="490406" y="696372"/>
                              </a:lnTo>
                              <a:lnTo>
                                <a:pt x="311968" y="761681"/>
                              </a:lnTo>
                              <a:lnTo>
                                <a:pt x="267449" y="737517"/>
                              </a:lnTo>
                              <a:cubicBezTo>
                                <a:pt x="106090" y="628505"/>
                                <a:pt x="0" y="443895"/>
                                <a:pt x="0" y="234505"/>
                              </a:cubicBezTo>
                              <a:cubicBezTo>
                                <a:pt x="0" y="192627"/>
                                <a:pt x="4244" y="151741"/>
                                <a:pt x="12324" y="112251"/>
                              </a:cubicBezTo>
                              <a:lnTo>
                                <a:pt x="17679" y="95001"/>
                              </a:lnTo>
                              <a:lnTo>
                                <a:pt x="207078" y="25680"/>
                              </a:lnTo>
                              <a:lnTo>
                                <a:pt x="260388" y="0"/>
                              </a:lnTo>
                              <a:close/>
                            </a:path>
                          </a:pathLst>
                        </a:custGeom>
                        <a:solidFill>
                          <a:srgbClr val="C00000"/>
                        </a:soli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0" name="Freeform: Shape 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11C98C2-282D-402A-A19A-B94E53E2D6CB}"/>
                            </a:ext>
                          </a:extLst>
                        </a:cNvPr>
                        <a:cNvSpPr/>
                      </a:nvSpPr>
                      <a:spPr>
                        <a:xfrm>
                          <a:off x="4664315" y="4503128"/>
                          <a:ext cx="459065" cy="564819"/>
                        </a:xfrm>
                        <a:custGeom>
                          <a:avLst/>
                          <a:gdLst>
                            <a:gd name="connsiteX0" fmla="*/ 427152 w 631184"/>
                            <a:gd name="connsiteY0" fmla="*/ 0 h 776589"/>
                            <a:gd name="connsiteX1" fmla="*/ 478219 w 631184"/>
                            <a:gd name="connsiteY1" fmla="*/ 46412 h 776589"/>
                            <a:gd name="connsiteX2" fmla="*/ 631184 w 631184"/>
                            <a:gd name="connsiteY2" fmla="*/ 160798 h 776589"/>
                            <a:gd name="connsiteX3" fmla="*/ 606612 w 631184"/>
                            <a:gd name="connsiteY3" fmla="*/ 158320 h 776589"/>
                            <a:gd name="connsiteX4" fmla="*/ 188402 w 631184"/>
                            <a:gd name="connsiteY4" fmla="*/ 576530 h 776589"/>
                            <a:gd name="connsiteX5" fmla="*/ 221267 w 631184"/>
                            <a:gd name="connsiteY5" fmla="*/ 739316 h 776589"/>
                            <a:gd name="connsiteX6" fmla="*/ 241498 w 631184"/>
                            <a:gd name="connsiteY6" fmla="*/ 776589 h 776589"/>
                            <a:gd name="connsiteX7" fmla="*/ 236399 w 631184"/>
                            <a:gd name="connsiteY7" fmla="*/ 773491 h 776589"/>
                            <a:gd name="connsiteX8" fmla="*/ 15212 w 631184"/>
                            <a:gd name="connsiteY8" fmla="*/ 608090 h 776589"/>
                            <a:gd name="connsiteX9" fmla="*/ 1968 w 631184"/>
                            <a:gd name="connsiteY9" fmla="*/ 596053 h 776589"/>
                            <a:gd name="connsiteX10" fmla="*/ 0 w 631184"/>
                            <a:gd name="connsiteY10" fmla="*/ 576530 h 776589"/>
                            <a:gd name="connsiteX11" fmla="*/ 370491 w 631184"/>
                            <a:gd name="connsiteY11" fmla="*/ 17589 h 776589"/>
                            <a:gd name="connsiteX12" fmla="*/ 427152 w 631184"/>
                            <a:gd name="connsiteY12" fmla="*/ 0 h 77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31184" h="776589">
                              <a:moveTo>
                                <a:pt x="427152" y="0"/>
                              </a:moveTo>
                              <a:lnTo>
                                <a:pt x="478219" y="46412"/>
                              </a:lnTo>
                              <a:lnTo>
                                <a:pt x="631184" y="160798"/>
                              </a:lnTo>
                              <a:lnTo>
                                <a:pt x="606612" y="158320"/>
                              </a:lnTo>
                              <a:cubicBezTo>
                                <a:pt x="375641" y="158320"/>
                                <a:pt x="188402" y="345559"/>
                                <a:pt x="188402" y="576530"/>
                              </a:cubicBezTo>
                              <a:cubicBezTo>
                                <a:pt x="188402" y="634273"/>
                                <a:pt x="200104" y="689282"/>
                                <a:pt x="221267" y="739316"/>
                              </a:cubicBezTo>
                              <a:lnTo>
                                <a:pt x="241498" y="776589"/>
                              </a:lnTo>
                              <a:lnTo>
                                <a:pt x="236399" y="773491"/>
                              </a:lnTo>
                              <a:cubicBezTo>
                                <a:pt x="159972" y="721858"/>
                                <a:pt x="86162" y="666644"/>
                                <a:pt x="15212" y="608090"/>
                              </a:cubicBezTo>
                              <a:lnTo>
                                <a:pt x="1968" y="596053"/>
                              </a:lnTo>
                              <a:lnTo>
                                <a:pt x="0" y="576530"/>
                              </a:lnTo>
                              <a:cubicBezTo>
                                <a:pt x="0" y="325263"/>
                                <a:pt x="152769" y="109677"/>
                                <a:pt x="370491" y="17589"/>
                              </a:cubicBezTo>
                              <a:lnTo>
                                <a:pt x="427152" y="0"/>
                              </a:lnTo>
                              <a:close/>
                            </a:path>
                          </a:pathLst>
                        </a:custGeom>
                        <a:solidFill>
                          <a:srgbClr val="C00000"/>
                        </a:soli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2" name="Freeform: Shape 1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B6C73739-D749-42E3-8C66-6D2FF6E554FB}"/>
                            </a:ext>
                          </a:extLst>
                        </a:cNvPr>
                        <a:cNvSpPr/>
                      </a:nvSpPr>
                      <a:spPr>
                        <a:xfrm>
                          <a:off x="5119122" y="1360824"/>
                          <a:ext cx="427580" cy="553186"/>
                        </a:xfrm>
                        <a:custGeom>
                          <a:avLst/>
                          <a:gdLst>
                            <a:gd name="connsiteX0" fmla="*/ 274158 w 587895"/>
                            <a:gd name="connsiteY0" fmla="*/ 0 h 760595"/>
                            <a:gd name="connsiteX1" fmla="*/ 320446 w 587895"/>
                            <a:gd name="connsiteY1" fmla="*/ 25124 h 760595"/>
                            <a:gd name="connsiteX2" fmla="*/ 587895 w 587895"/>
                            <a:gd name="connsiteY2" fmla="*/ 528136 h 760595"/>
                            <a:gd name="connsiteX3" fmla="*/ 575571 w 587895"/>
                            <a:gd name="connsiteY3" fmla="*/ 650390 h 760595"/>
                            <a:gd name="connsiteX4" fmla="*/ 570779 w 587895"/>
                            <a:gd name="connsiteY4" fmla="*/ 665826 h 760595"/>
                            <a:gd name="connsiteX5" fmla="*/ 382451 w 587895"/>
                            <a:gd name="connsiteY5" fmla="*/ 734755 h 760595"/>
                            <a:gd name="connsiteX6" fmla="*/ 328810 w 587895"/>
                            <a:gd name="connsiteY6" fmla="*/ 760595 h 760595"/>
                            <a:gd name="connsiteX7" fmla="*/ 366628 w 587895"/>
                            <a:gd name="connsiteY7" fmla="*/ 690922 h 760595"/>
                            <a:gd name="connsiteX8" fmla="*/ 399493 w 587895"/>
                            <a:gd name="connsiteY8" fmla="*/ 528136 h 760595"/>
                            <a:gd name="connsiteX9" fmla="*/ 65567 w 587895"/>
                            <a:gd name="connsiteY9" fmla="*/ 118423 h 760595"/>
                            <a:gd name="connsiteX10" fmla="*/ 0 w 587895"/>
                            <a:gd name="connsiteY10" fmla="*/ 111813 h 760595"/>
                            <a:gd name="connsiteX11" fmla="*/ 99123 w 587895"/>
                            <a:gd name="connsiteY11" fmla="*/ 64063 h 760595"/>
                            <a:gd name="connsiteX12" fmla="*/ 274158 w 587895"/>
                            <a:gd name="connsiteY12" fmla="*/ 0 h 760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7895" h="760595">
                              <a:moveTo>
                                <a:pt x="274158" y="0"/>
                              </a:moveTo>
                              <a:lnTo>
                                <a:pt x="320446" y="25124"/>
                              </a:lnTo>
                              <a:cubicBezTo>
                                <a:pt x="481805" y="134136"/>
                                <a:pt x="587895" y="318747"/>
                                <a:pt x="587895" y="528136"/>
                              </a:cubicBezTo>
                              <a:cubicBezTo>
                                <a:pt x="587895" y="570014"/>
                                <a:pt x="583651" y="610901"/>
                                <a:pt x="575571" y="650390"/>
                              </a:cubicBezTo>
                              <a:lnTo>
                                <a:pt x="570779" y="665826"/>
                              </a:lnTo>
                              <a:lnTo>
                                <a:pt x="382451" y="734755"/>
                              </a:lnTo>
                              <a:lnTo>
                                <a:pt x="328810" y="760595"/>
                              </a:lnTo>
                              <a:lnTo>
                                <a:pt x="366628" y="690922"/>
                              </a:lnTo>
                              <a:cubicBezTo>
                                <a:pt x="387790" y="640888"/>
                                <a:pt x="399493" y="585879"/>
                                <a:pt x="399493" y="528136"/>
                              </a:cubicBezTo>
                              <a:cubicBezTo>
                                <a:pt x="399493" y="326036"/>
                                <a:pt x="256138" y="157419"/>
                                <a:pt x="65567" y="118423"/>
                              </a:cubicBezTo>
                              <a:lnTo>
                                <a:pt x="0" y="111813"/>
                              </a:lnTo>
                              <a:lnTo>
                                <a:pt x="99123" y="64063"/>
                              </a:lnTo>
                              <a:lnTo>
                                <a:pt x="274158" y="0"/>
                              </a:lnTo>
                              <a:close/>
                            </a:path>
                          </a:pathLst>
                        </a:custGeom>
                        <a:solidFill>
                          <a:srgbClr val="C00000"/>
                        </a:soli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3" name="Circle: Hollow 1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B376198B-2AC7-424B-B64A-E53CFD9163D9}"/>
                            </a:ext>
                          </a:extLst>
                        </a:cNvPr>
                        <a:cNvSpPr/>
                      </a:nvSpPr>
                      <a:spPr>
                        <a:xfrm>
                          <a:off x="3914926" y="1243980"/>
                          <a:ext cx="4179380" cy="4179380"/>
                        </a:xfrm>
                        <a:prstGeom prst="donut">
                          <a:avLst>
                            <a:gd name="adj" fmla="val 12667"/>
                          </a:avLst>
                        </a:prstGeom>
                        <a:solidFill>
                          <a:schemeClr val="bg1"/>
                        </a:solidFill>
                        <a:ln>
                          <a:noFill/>
                        </a:ln>
                        <a:effectLst>
                          <a:outerShdw blurRad="101600" dist="38100" dir="2700000" algn="tl"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4" name="Freeform: Shape 1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AF28CD49-BE87-4905-95BD-BDB6783EAF92}"/>
                            </a:ext>
                          </a:extLst>
                        </a:cNvPr>
                        <a:cNvSpPr/>
                      </a:nvSpPr>
                      <a:spPr>
                        <a:xfrm>
                          <a:off x="6461341" y="1303747"/>
                          <a:ext cx="880658" cy="882387"/>
                        </a:xfrm>
                        <a:custGeom>
                          <a:avLst/>
                          <a:gdLst>
                            <a:gd name="connsiteX0" fmla="*/ 16907 w 1210848"/>
                            <a:gd name="connsiteY0" fmla="*/ 743628 h 1213225"/>
                            <a:gd name="connsiteX1" fmla="*/ 207079 w 1210848"/>
                            <a:gd name="connsiteY1" fmla="*/ 813232 h 1213225"/>
                            <a:gd name="connsiteX2" fmla="*/ 258507 w 1210848"/>
                            <a:gd name="connsiteY2" fmla="*/ 838006 h 1213225"/>
                            <a:gd name="connsiteX3" fmla="*/ 259827 w 1210848"/>
                            <a:gd name="connsiteY3" fmla="*/ 840438 h 1213225"/>
                            <a:gd name="connsiteX4" fmla="*/ 522329 w 1210848"/>
                            <a:gd name="connsiteY4" fmla="*/ 1016326 h 1213225"/>
                            <a:gd name="connsiteX5" fmla="*/ 587339 w 1210848"/>
                            <a:gd name="connsiteY5" fmla="*/ 1022880 h 1213225"/>
                            <a:gd name="connsiteX6" fmla="*/ 736640 w 1210848"/>
                            <a:gd name="connsiteY6" fmla="*/ 1134525 h 1213225"/>
                            <a:gd name="connsiteX7" fmla="*/ 789100 w 1210848"/>
                            <a:gd name="connsiteY7" fmla="*/ 1182203 h 1213225"/>
                            <a:gd name="connsiteX8" fmla="*/ 728867 w 1210848"/>
                            <a:gd name="connsiteY8" fmla="*/ 1200901 h 1213225"/>
                            <a:gd name="connsiteX9" fmla="*/ 606613 w 1210848"/>
                            <a:gd name="connsiteY9" fmla="*/ 1213225 h 1213225"/>
                            <a:gd name="connsiteX10" fmla="*/ 47672 w 1210848"/>
                            <a:gd name="connsiteY10" fmla="*/ 842734 h 1213225"/>
                            <a:gd name="connsiteX11" fmla="*/ 314396 w 1210848"/>
                            <a:gd name="connsiteY11" fmla="*/ 78119 h 1213225"/>
                            <a:gd name="connsiteX12" fmla="*/ 490406 w 1210848"/>
                            <a:gd name="connsiteY12" fmla="*/ 142539 h 1213225"/>
                            <a:gd name="connsiteX13" fmla="*/ 589246 w 1210848"/>
                            <a:gd name="connsiteY13" fmla="*/ 190153 h 1213225"/>
                            <a:gd name="connsiteX14" fmla="*/ 522328 w 1210848"/>
                            <a:gd name="connsiteY14" fmla="*/ 196899 h 1213225"/>
                            <a:gd name="connsiteX15" fmla="*/ 188402 w 1210848"/>
                            <a:gd name="connsiteY15" fmla="*/ 606612 h 1213225"/>
                            <a:gd name="connsiteX16" fmla="*/ 221267 w 1210848"/>
                            <a:gd name="connsiteY16" fmla="*/ 769398 h 1213225"/>
                            <a:gd name="connsiteX17" fmla="*/ 258506 w 1210848"/>
                            <a:gd name="connsiteY17" fmla="*/ 838005 h 1213225"/>
                            <a:gd name="connsiteX18" fmla="*/ 207078 w 1210848"/>
                            <a:gd name="connsiteY18" fmla="*/ 813231 h 1213225"/>
                            <a:gd name="connsiteX19" fmla="*/ 16906 w 1210848"/>
                            <a:gd name="connsiteY19" fmla="*/ 743627 h 1213225"/>
                            <a:gd name="connsiteX20" fmla="*/ 12324 w 1210848"/>
                            <a:gd name="connsiteY20" fmla="*/ 728866 h 1213225"/>
                            <a:gd name="connsiteX21" fmla="*/ 0 w 1210848"/>
                            <a:gd name="connsiteY21" fmla="*/ 606612 h 1213225"/>
                            <a:gd name="connsiteX22" fmla="*/ 267449 w 1210848"/>
                            <a:gd name="connsiteY22" fmla="*/ 103600 h 1213225"/>
                            <a:gd name="connsiteX23" fmla="*/ 606613 w 1210848"/>
                            <a:gd name="connsiteY23" fmla="*/ 0 h 1213225"/>
                            <a:gd name="connsiteX24" fmla="*/ 1200901 w 1210848"/>
                            <a:gd name="connsiteY24" fmla="*/ 484358 h 1213225"/>
                            <a:gd name="connsiteX25" fmla="*/ 1210848 w 1210848"/>
                            <a:gd name="connsiteY25" fmla="*/ 583026 h 1213225"/>
                            <a:gd name="connsiteX26" fmla="*/ 1199647 w 1210848"/>
                            <a:gd name="connsiteY26" fmla="*/ 572846 h 1213225"/>
                            <a:gd name="connsiteX27" fmla="*/ 978460 w 1210848"/>
                            <a:gd name="connsiteY27" fmla="*/ 407445 h 1213225"/>
                            <a:gd name="connsiteX28" fmla="*/ 969137 w 1210848"/>
                            <a:gd name="connsiteY28" fmla="*/ 401781 h 1213225"/>
                            <a:gd name="connsiteX29" fmla="*/ 953399 w 1210848"/>
                            <a:gd name="connsiteY29" fmla="*/ 372787 h 1213225"/>
                            <a:gd name="connsiteX30" fmla="*/ 606613 w 1210848"/>
                            <a:gd name="connsiteY30" fmla="*/ 188402 h 1213225"/>
                            <a:gd name="connsiteX31" fmla="*/ 589247 w 1210848"/>
                            <a:gd name="connsiteY31" fmla="*/ 190153 h 1213225"/>
                            <a:gd name="connsiteX32" fmla="*/ 490407 w 1210848"/>
                            <a:gd name="connsiteY32" fmla="*/ 142539 h 1213225"/>
                            <a:gd name="connsiteX33" fmla="*/ 314397 w 1210848"/>
                            <a:gd name="connsiteY33" fmla="*/ 78119 h 1213225"/>
                            <a:gd name="connsiteX34" fmla="*/ 370492 w 1210848"/>
                            <a:gd name="connsiteY34" fmla="*/ 47671 h 1213225"/>
                            <a:gd name="connsiteX35" fmla="*/ 606613 w 1210848"/>
                            <a:gd name="connsiteY35" fmla="*/ 0 h 12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0848" h="1213225">
                              <a:moveTo>
                                <a:pt x="16907" y="743628"/>
                              </a:moveTo>
                              <a:lnTo>
                                <a:pt x="207079" y="813232"/>
                              </a:lnTo>
                              <a:lnTo>
                                <a:pt x="258507" y="838006"/>
                              </a:lnTo>
                              <a:lnTo>
                                <a:pt x="259827" y="840438"/>
                              </a:lnTo>
                              <a:cubicBezTo>
                                <a:pt x="319951" y="929434"/>
                                <a:pt x="413431" y="994043"/>
                                <a:pt x="522329" y="1016326"/>
                              </a:cubicBezTo>
                              <a:lnTo>
                                <a:pt x="587339" y="1022880"/>
                              </a:lnTo>
                              <a:lnTo>
                                <a:pt x="736640" y="1134525"/>
                              </a:lnTo>
                              <a:lnTo>
                                <a:pt x="789100" y="1182203"/>
                              </a:lnTo>
                              <a:lnTo>
                                <a:pt x="728867" y="1200901"/>
                              </a:lnTo>
                              <a:cubicBezTo>
                                <a:pt x="689378" y="1208981"/>
                                <a:pt x="648491" y="1213225"/>
                                <a:pt x="606613" y="1213225"/>
                              </a:cubicBezTo>
                              <a:cubicBezTo>
                                <a:pt x="355346" y="1213225"/>
                                <a:pt x="139760" y="1060456"/>
                                <a:pt x="47672" y="842734"/>
                              </a:cubicBezTo>
                              <a:close/>
                              <a:moveTo>
                                <a:pt x="314396" y="78119"/>
                              </a:moveTo>
                              <a:lnTo>
                                <a:pt x="490406" y="142539"/>
                              </a:lnTo>
                              <a:lnTo>
                                <a:pt x="589246" y="190153"/>
                              </a:lnTo>
                              <a:lnTo>
                                <a:pt x="522328" y="196899"/>
                              </a:lnTo>
                              <a:cubicBezTo>
                                <a:pt x="331757" y="235895"/>
                                <a:pt x="188402" y="404512"/>
                                <a:pt x="188402" y="606612"/>
                              </a:cubicBezTo>
                              <a:cubicBezTo>
                                <a:pt x="188402" y="664355"/>
                                <a:pt x="200105" y="719364"/>
                                <a:pt x="221267" y="769398"/>
                              </a:cubicBezTo>
                              <a:lnTo>
                                <a:pt x="258506" y="838005"/>
                              </a:lnTo>
                              <a:lnTo>
                                <a:pt x="207078" y="813231"/>
                              </a:lnTo>
                              <a:lnTo>
                                <a:pt x="16906" y="743627"/>
                              </a:lnTo>
                              <a:lnTo>
                                <a:pt x="12324" y="728866"/>
                              </a:lnTo>
                              <a:cubicBezTo>
                                <a:pt x="4244" y="689377"/>
                                <a:pt x="0" y="648490"/>
                                <a:pt x="0" y="606612"/>
                              </a:cubicBezTo>
                              <a:cubicBezTo>
                                <a:pt x="0" y="397223"/>
                                <a:pt x="106090" y="212612"/>
                                <a:pt x="267449" y="103600"/>
                              </a:cubicBezTo>
                              <a:close/>
                              <a:moveTo>
                                <a:pt x="606613" y="0"/>
                              </a:moveTo>
                              <a:cubicBezTo>
                                <a:pt x="899758" y="0"/>
                                <a:pt x="1144337" y="207935"/>
                                <a:pt x="1200901" y="484358"/>
                              </a:cubicBezTo>
                              <a:lnTo>
                                <a:pt x="1210848" y="583026"/>
                              </a:lnTo>
                              <a:lnTo>
                                <a:pt x="1199647" y="572846"/>
                              </a:lnTo>
                              <a:cubicBezTo>
                                <a:pt x="1128697" y="514293"/>
                                <a:pt x="1054887" y="459079"/>
                                <a:pt x="978460" y="407445"/>
                              </a:cubicBezTo>
                              <a:lnTo>
                                <a:pt x="969137" y="401781"/>
                              </a:lnTo>
                              <a:lnTo>
                                <a:pt x="953399" y="372787"/>
                              </a:lnTo>
                              <a:cubicBezTo>
                                <a:pt x="878244" y="261542"/>
                                <a:pt x="750970" y="188402"/>
                                <a:pt x="606613" y="188402"/>
                              </a:cubicBezTo>
                              <a:lnTo>
                                <a:pt x="589247" y="190153"/>
                              </a:lnTo>
                              <a:lnTo>
                                <a:pt x="490407" y="142539"/>
                              </a:lnTo>
                              <a:lnTo>
                                <a:pt x="314397" y="78119"/>
                              </a:lnTo>
                              <a:lnTo>
                                <a:pt x="370492" y="47671"/>
                              </a:lnTo>
                              <a:cubicBezTo>
                                <a:pt x="443066" y="16974"/>
                                <a:pt x="522857" y="0"/>
                                <a:pt x="606613" y="0"/>
                              </a:cubicBezTo>
                              <a:close/>
                            </a:path>
                          </a:pathLst>
                        </a:custGeom>
                        <a:gradFill>
                          <a:gsLst>
                            <a:gs pos="0">
                              <a:srgbClr val="FF9089"/>
                            </a:gs>
                            <a:gs pos="100000">
                              <a:srgbClr val="FE5164"/>
                            </a:gs>
                          </a:gsLst>
                          <a:lin ang="21000000" scaled="0"/>
                        </a:gra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5" name="Freeform: Shape 1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B0D9CEC1-0060-49E2-83F9-165701863F19}"/>
                            </a:ext>
                          </a:extLst>
                        </a:cNvPr>
                        <a:cNvSpPr/>
                      </a:nvSpPr>
                      <a:spPr>
                        <a:xfrm rot="20600833">
                          <a:off x="7297476" y="2348978"/>
                          <a:ext cx="882386" cy="815527"/>
                        </a:xfrm>
                        <a:custGeom>
                          <a:avLst/>
                          <a:gdLst>
                            <a:gd name="connsiteX0" fmla="*/ 606612 w 1213223"/>
                            <a:gd name="connsiteY0" fmla="*/ 0 h 1121297"/>
                            <a:gd name="connsiteX1" fmla="*/ 842733 w 1213223"/>
                            <a:gd name="connsiteY1" fmla="*/ 47671 h 1121297"/>
                            <a:gd name="connsiteX2" fmla="*/ 924270 w 1213223"/>
                            <a:gd name="connsiteY2" fmla="*/ 91928 h 1121297"/>
                            <a:gd name="connsiteX3" fmla="*/ 924270 w 1213223"/>
                            <a:gd name="connsiteY3" fmla="*/ 91928 h 1121297"/>
                            <a:gd name="connsiteX4" fmla="*/ 945774 w 1213223"/>
                            <a:gd name="connsiteY4" fmla="*/ 103600 h 1121297"/>
                            <a:gd name="connsiteX5" fmla="*/ 1213223 w 1213223"/>
                            <a:gd name="connsiteY5" fmla="*/ 606612 h 1121297"/>
                            <a:gd name="connsiteX6" fmla="*/ 945774 w 1213223"/>
                            <a:gd name="connsiteY6" fmla="*/ 1109624 h 1121297"/>
                            <a:gd name="connsiteX7" fmla="*/ 924269 w 1213223"/>
                            <a:gd name="connsiteY7" fmla="*/ 1121297 h 1121297"/>
                            <a:gd name="connsiteX8" fmla="*/ 957985 w 1213223"/>
                            <a:gd name="connsiteY8" fmla="*/ 900379 h 1121297"/>
                            <a:gd name="connsiteX9" fmla="*/ 964033 w 1213223"/>
                            <a:gd name="connsiteY9" fmla="*/ 820842 h 1121297"/>
                            <a:gd name="connsiteX10" fmla="*/ 991956 w 1213223"/>
                            <a:gd name="connsiteY10" fmla="*/ 769398 h 1121297"/>
                            <a:gd name="connsiteX11" fmla="*/ 1024821 w 1213223"/>
                            <a:gd name="connsiteY11" fmla="*/ 606612 h 1121297"/>
                            <a:gd name="connsiteX12" fmla="*/ 991956 w 1213223"/>
                            <a:gd name="connsiteY12" fmla="*/ 443826 h 1121297"/>
                            <a:gd name="connsiteX13" fmla="*/ 964033 w 1213223"/>
                            <a:gd name="connsiteY13" fmla="*/ 392382 h 1121297"/>
                            <a:gd name="connsiteX14" fmla="*/ 964033 w 1213223"/>
                            <a:gd name="connsiteY14" fmla="*/ 392380 h 1121297"/>
                            <a:gd name="connsiteX15" fmla="*/ 953398 w 1213223"/>
                            <a:gd name="connsiteY15" fmla="*/ 372787 h 1121297"/>
                            <a:gd name="connsiteX16" fmla="*/ 606612 w 1213223"/>
                            <a:gd name="connsiteY16" fmla="*/ 188402 h 1121297"/>
                            <a:gd name="connsiteX17" fmla="*/ 259826 w 1213223"/>
                            <a:gd name="connsiteY17" fmla="*/ 372787 h 1121297"/>
                            <a:gd name="connsiteX18" fmla="*/ 235393 w 1213223"/>
                            <a:gd name="connsiteY18" fmla="*/ 417801 h 1121297"/>
                            <a:gd name="connsiteX19" fmla="*/ 221267 w 1213223"/>
                            <a:gd name="connsiteY19" fmla="*/ 443826 h 1121297"/>
                            <a:gd name="connsiteX20" fmla="*/ 188402 w 1213223"/>
                            <a:gd name="connsiteY20" fmla="*/ 606612 h 1121297"/>
                            <a:gd name="connsiteX21" fmla="*/ 221267 w 1213223"/>
                            <a:gd name="connsiteY21" fmla="*/ 769398 h 1121297"/>
                            <a:gd name="connsiteX22" fmla="*/ 235393 w 1213223"/>
                            <a:gd name="connsiteY22" fmla="*/ 795423 h 1121297"/>
                            <a:gd name="connsiteX23" fmla="*/ 233851 w 1213223"/>
                            <a:gd name="connsiteY23" fmla="*/ 825956 h 1121297"/>
                            <a:gd name="connsiteX24" fmla="*/ 201342 w 1213223"/>
                            <a:gd name="connsiteY24" fmla="*/ 1038964 h 1121297"/>
                            <a:gd name="connsiteX25" fmla="*/ 197923 w 1213223"/>
                            <a:gd name="connsiteY25" fmla="*/ 1052261 h 1121297"/>
                            <a:gd name="connsiteX26" fmla="*/ 177672 w 1213223"/>
                            <a:gd name="connsiteY26" fmla="*/ 1035552 h 1121297"/>
                            <a:gd name="connsiteX27" fmla="*/ 0 w 1213223"/>
                            <a:gd name="connsiteY27" fmla="*/ 606612 h 1121297"/>
                            <a:gd name="connsiteX28" fmla="*/ 177672 w 1213223"/>
                            <a:gd name="connsiteY28" fmla="*/ 177672 h 1121297"/>
                            <a:gd name="connsiteX29" fmla="*/ 197923 w 1213223"/>
                            <a:gd name="connsiteY29" fmla="*/ 160964 h 1121297"/>
                            <a:gd name="connsiteX30" fmla="*/ 267449 w 1213223"/>
                            <a:gd name="connsiteY30" fmla="*/ 103600 h 1121297"/>
                            <a:gd name="connsiteX31" fmla="*/ 606612 w 1213223"/>
                            <a:gd name="connsiteY31" fmla="*/ 0 h 1121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3223" h="1121297">
                              <a:moveTo>
                                <a:pt x="606612" y="0"/>
                              </a:moveTo>
                              <a:cubicBezTo>
                                <a:pt x="690368" y="0"/>
                                <a:pt x="770159" y="16974"/>
                                <a:pt x="842733" y="47671"/>
                              </a:cubicBezTo>
                              <a:lnTo>
                                <a:pt x="924270" y="91928"/>
                              </a:lnTo>
                              <a:lnTo>
                                <a:pt x="924270" y="91928"/>
                              </a:lnTo>
                              <a:lnTo>
                                <a:pt x="945774" y="103600"/>
                              </a:lnTo>
                              <a:cubicBezTo>
                                <a:pt x="1107134" y="212612"/>
                                <a:pt x="1213223" y="397223"/>
                                <a:pt x="1213223" y="606612"/>
                              </a:cubicBezTo>
                              <a:cubicBezTo>
                                <a:pt x="1213223" y="816002"/>
                                <a:pt x="1107134" y="1000612"/>
                                <a:pt x="945774" y="1109624"/>
                              </a:cubicBezTo>
                              <a:lnTo>
                                <a:pt x="924269" y="1121297"/>
                              </a:lnTo>
                              <a:lnTo>
                                <a:pt x="957985" y="900379"/>
                              </a:lnTo>
                              <a:lnTo>
                                <a:pt x="964033" y="820842"/>
                              </a:lnTo>
                              <a:lnTo>
                                <a:pt x="991956" y="769398"/>
                              </a:lnTo>
                              <a:cubicBezTo>
                                <a:pt x="1013119" y="719364"/>
                                <a:pt x="1024821" y="664355"/>
                                <a:pt x="1024821" y="606612"/>
                              </a:cubicBezTo>
                              <a:cubicBezTo>
                                <a:pt x="1024821" y="548869"/>
                                <a:pt x="1013119" y="493860"/>
                                <a:pt x="991956" y="443826"/>
                              </a:cubicBezTo>
                              <a:lnTo>
                                <a:pt x="964033" y="392382"/>
                              </a:lnTo>
                              <a:lnTo>
                                <a:pt x="964033" y="392380"/>
                              </a:lnTo>
                              <a:lnTo>
                                <a:pt x="953398" y="372787"/>
                              </a:lnTo>
                              <a:cubicBezTo>
                                <a:pt x="878243" y="261542"/>
                                <a:pt x="750969" y="188402"/>
                                <a:pt x="606612" y="188402"/>
                              </a:cubicBezTo>
                              <a:cubicBezTo>
                                <a:pt x="462255" y="188402"/>
                                <a:pt x="334981" y="261542"/>
                                <a:pt x="259826" y="372787"/>
                              </a:cubicBezTo>
                              <a:lnTo>
                                <a:pt x="235393" y="417801"/>
                              </a:lnTo>
                              <a:lnTo>
                                <a:pt x="221267" y="443826"/>
                              </a:lnTo>
                              <a:cubicBezTo>
                                <a:pt x="200105" y="493860"/>
                                <a:pt x="188402" y="548869"/>
                                <a:pt x="188402" y="606612"/>
                              </a:cubicBezTo>
                              <a:cubicBezTo>
                                <a:pt x="188402" y="664355"/>
                                <a:pt x="200105" y="719364"/>
                                <a:pt x="221267" y="769398"/>
                              </a:cubicBezTo>
                              <a:lnTo>
                                <a:pt x="235393" y="795423"/>
                              </a:lnTo>
                              <a:lnTo>
                                <a:pt x="233851" y="825956"/>
                              </a:lnTo>
                              <a:cubicBezTo>
                                <a:pt x="226527" y="898075"/>
                                <a:pt x="215631" y="969137"/>
                                <a:pt x="201342" y="1038964"/>
                              </a:cubicBezTo>
                              <a:lnTo>
                                <a:pt x="197923" y="1052261"/>
                              </a:lnTo>
                              <a:lnTo>
                                <a:pt x="177672" y="1035552"/>
                              </a:lnTo>
                              <a:cubicBezTo>
                                <a:pt x="67897" y="925777"/>
                                <a:pt x="0" y="774124"/>
                                <a:pt x="0" y="606612"/>
                              </a:cubicBezTo>
                              <a:cubicBezTo>
                                <a:pt x="0" y="439101"/>
                                <a:pt x="67897" y="287448"/>
                                <a:pt x="177672" y="177672"/>
                              </a:cubicBezTo>
                              <a:lnTo>
                                <a:pt x="197923" y="160964"/>
                              </a:lnTo>
                              <a:lnTo>
                                <a:pt x="267449" y="103600"/>
                              </a:lnTo>
                              <a:cubicBezTo>
                                <a:pt x="364265" y="38192"/>
                                <a:pt x="480978" y="0"/>
                                <a:pt x="606612" y="0"/>
                              </a:cubicBezTo>
                              <a:close/>
                            </a:path>
                          </a:pathLst>
                        </a:custGeom>
                        <a:gradFill>
                          <a:gsLst>
                            <a:gs pos="0">
                              <a:srgbClr val="FEB868"/>
                            </a:gs>
                            <a:gs pos="100000">
                              <a:srgbClr val="FE7A08"/>
                            </a:gs>
                          </a:gsLst>
                          <a:lin ang="21000000" scaled="0"/>
                        </a:gra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6" name="Freeform: Shape 1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E4A86C8-E2B1-41EA-B7C4-ACC59134A826}"/>
                            </a:ext>
                          </a:extLst>
                        </a:cNvPr>
                        <a:cNvSpPr/>
                      </a:nvSpPr>
                      <a:spPr>
                        <a:xfrm rot="1003263">
                          <a:off x="3816278" y="2401333"/>
                          <a:ext cx="882386" cy="815456"/>
                        </a:xfrm>
                        <a:custGeom>
                          <a:avLst/>
                          <a:gdLst>
                            <a:gd name="connsiteX0" fmla="*/ 1015073 w 1213224"/>
                            <a:gd name="connsiteY0" fmla="*/ 68751 h 1121199"/>
                            <a:gd name="connsiteX1" fmla="*/ 1035552 w 1213224"/>
                            <a:gd name="connsiteY1" fmla="*/ 85647 h 1121199"/>
                            <a:gd name="connsiteX2" fmla="*/ 1213224 w 1213224"/>
                            <a:gd name="connsiteY2" fmla="*/ 514587 h 1121199"/>
                            <a:gd name="connsiteX3" fmla="*/ 1035552 w 1213224"/>
                            <a:gd name="connsiteY3" fmla="*/ 943527 h 1121199"/>
                            <a:gd name="connsiteX4" fmla="*/ 1015529 w 1213224"/>
                            <a:gd name="connsiteY4" fmla="*/ 960048 h 1121199"/>
                            <a:gd name="connsiteX5" fmla="*/ 1011882 w 1213224"/>
                            <a:gd name="connsiteY5" fmla="*/ 945865 h 1121199"/>
                            <a:gd name="connsiteX6" fmla="*/ 979373 w 1213224"/>
                            <a:gd name="connsiteY6" fmla="*/ 732857 h 1121199"/>
                            <a:gd name="connsiteX7" fmla="*/ 977881 w 1213224"/>
                            <a:gd name="connsiteY7" fmla="*/ 703306 h 1121199"/>
                            <a:gd name="connsiteX8" fmla="*/ 991957 w 1213224"/>
                            <a:gd name="connsiteY8" fmla="*/ 677373 h 1121199"/>
                            <a:gd name="connsiteX9" fmla="*/ 1024822 w 1213224"/>
                            <a:gd name="connsiteY9" fmla="*/ 514587 h 1121199"/>
                            <a:gd name="connsiteX10" fmla="*/ 991957 w 1213224"/>
                            <a:gd name="connsiteY10" fmla="*/ 351801 h 1121199"/>
                            <a:gd name="connsiteX11" fmla="*/ 977781 w 1213224"/>
                            <a:gd name="connsiteY11" fmla="*/ 325685 h 1121199"/>
                            <a:gd name="connsiteX12" fmla="*/ 979373 w 1213224"/>
                            <a:gd name="connsiteY12" fmla="*/ 294169 h 1121199"/>
                            <a:gd name="connsiteX13" fmla="*/ 1011882 w 1213224"/>
                            <a:gd name="connsiteY13" fmla="*/ 81161 h 1121199"/>
                            <a:gd name="connsiteX14" fmla="*/ 288775 w 1213224"/>
                            <a:gd name="connsiteY14" fmla="*/ 0 h 1121199"/>
                            <a:gd name="connsiteX15" fmla="*/ 255238 w 1213224"/>
                            <a:gd name="connsiteY15" fmla="*/ 219746 h 1121199"/>
                            <a:gd name="connsiteX16" fmla="*/ 249095 w 1213224"/>
                            <a:gd name="connsiteY16" fmla="*/ 300532 h 1121199"/>
                            <a:gd name="connsiteX17" fmla="*/ 221267 w 1213224"/>
                            <a:gd name="connsiteY17" fmla="*/ 351801 h 1121199"/>
                            <a:gd name="connsiteX18" fmla="*/ 188402 w 1213224"/>
                            <a:gd name="connsiteY18" fmla="*/ 514587 h 1121199"/>
                            <a:gd name="connsiteX19" fmla="*/ 221267 w 1213224"/>
                            <a:gd name="connsiteY19" fmla="*/ 677373 h 1121199"/>
                            <a:gd name="connsiteX20" fmla="*/ 249285 w 1213224"/>
                            <a:gd name="connsiteY20" fmla="*/ 728992 h 1121199"/>
                            <a:gd name="connsiteX21" fmla="*/ 249285 w 1213224"/>
                            <a:gd name="connsiteY21" fmla="*/ 728994 h 1121199"/>
                            <a:gd name="connsiteX22" fmla="*/ 259825 w 1213224"/>
                            <a:gd name="connsiteY22" fmla="*/ 748412 h 1121199"/>
                            <a:gd name="connsiteX23" fmla="*/ 606611 w 1213224"/>
                            <a:gd name="connsiteY23" fmla="*/ 932797 h 1121199"/>
                            <a:gd name="connsiteX24" fmla="*/ 953397 w 1213224"/>
                            <a:gd name="connsiteY24" fmla="*/ 748412 h 1121199"/>
                            <a:gd name="connsiteX25" fmla="*/ 977880 w 1213224"/>
                            <a:gd name="connsiteY25" fmla="*/ 703306 h 1121199"/>
                            <a:gd name="connsiteX26" fmla="*/ 979372 w 1213224"/>
                            <a:gd name="connsiteY26" fmla="*/ 732857 h 1121199"/>
                            <a:gd name="connsiteX27" fmla="*/ 1011881 w 1213224"/>
                            <a:gd name="connsiteY27" fmla="*/ 945865 h 1121199"/>
                            <a:gd name="connsiteX28" fmla="*/ 1015528 w 1213224"/>
                            <a:gd name="connsiteY28" fmla="*/ 960048 h 1121199"/>
                            <a:gd name="connsiteX29" fmla="*/ 945774 w 1213224"/>
                            <a:gd name="connsiteY29" fmla="*/ 1017599 h 1121199"/>
                            <a:gd name="connsiteX30" fmla="*/ 606611 w 1213224"/>
                            <a:gd name="connsiteY30" fmla="*/ 1121199 h 1121199"/>
                            <a:gd name="connsiteX31" fmla="*/ 370490 w 1213224"/>
                            <a:gd name="connsiteY31" fmla="*/ 1073528 h 1121199"/>
                            <a:gd name="connsiteX32" fmla="*/ 289132 w 1213224"/>
                            <a:gd name="connsiteY32" fmla="*/ 1029369 h 1121199"/>
                            <a:gd name="connsiteX33" fmla="*/ 289132 w 1213224"/>
                            <a:gd name="connsiteY33" fmla="*/ 1029369 h 1121199"/>
                            <a:gd name="connsiteX34" fmla="*/ 267449 w 1213224"/>
                            <a:gd name="connsiteY34" fmla="*/ 1017599 h 1121199"/>
                            <a:gd name="connsiteX35" fmla="*/ 0 w 1213224"/>
                            <a:gd name="connsiteY35" fmla="*/ 514587 h 1121199"/>
                            <a:gd name="connsiteX36" fmla="*/ 267449 w 1213224"/>
                            <a:gd name="connsiteY36" fmla="*/ 11575 h 112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13224" h="1121199">
                              <a:moveTo>
                                <a:pt x="1015073" y="68751"/>
                              </a:moveTo>
                              <a:lnTo>
                                <a:pt x="1035552" y="85647"/>
                              </a:lnTo>
                              <a:cubicBezTo>
                                <a:pt x="1145327" y="195423"/>
                                <a:pt x="1213224" y="347076"/>
                                <a:pt x="1213224" y="514587"/>
                              </a:cubicBezTo>
                              <a:cubicBezTo>
                                <a:pt x="1213224" y="682099"/>
                                <a:pt x="1145327" y="833752"/>
                                <a:pt x="1035552" y="943527"/>
                              </a:cubicBezTo>
                              <a:lnTo>
                                <a:pt x="1015529" y="960048"/>
                              </a:lnTo>
                              <a:lnTo>
                                <a:pt x="1011882" y="945865"/>
                              </a:lnTo>
                              <a:cubicBezTo>
                                <a:pt x="997593" y="876038"/>
                                <a:pt x="986697" y="804976"/>
                                <a:pt x="979373" y="732857"/>
                              </a:cubicBezTo>
                              <a:lnTo>
                                <a:pt x="977881" y="703306"/>
                              </a:lnTo>
                              <a:lnTo>
                                <a:pt x="991957" y="677373"/>
                              </a:lnTo>
                              <a:cubicBezTo>
                                <a:pt x="1013119" y="627339"/>
                                <a:pt x="1024822" y="572330"/>
                                <a:pt x="1024822" y="514587"/>
                              </a:cubicBezTo>
                              <a:cubicBezTo>
                                <a:pt x="1024822" y="456844"/>
                                <a:pt x="1013119" y="401835"/>
                                <a:pt x="991957" y="351801"/>
                              </a:cubicBezTo>
                              <a:lnTo>
                                <a:pt x="977781" y="325685"/>
                              </a:lnTo>
                              <a:lnTo>
                                <a:pt x="979373" y="294169"/>
                              </a:lnTo>
                              <a:cubicBezTo>
                                <a:pt x="986697" y="222051"/>
                                <a:pt x="997593" y="150988"/>
                                <a:pt x="1011882" y="81161"/>
                              </a:cubicBezTo>
                              <a:close/>
                              <a:moveTo>
                                <a:pt x="288775" y="0"/>
                              </a:moveTo>
                              <a:lnTo>
                                <a:pt x="255238" y="219746"/>
                              </a:lnTo>
                              <a:lnTo>
                                <a:pt x="249095" y="300532"/>
                              </a:lnTo>
                              <a:lnTo>
                                <a:pt x="221267" y="351801"/>
                              </a:lnTo>
                              <a:cubicBezTo>
                                <a:pt x="200104" y="401835"/>
                                <a:pt x="188402" y="456844"/>
                                <a:pt x="188402" y="514587"/>
                              </a:cubicBezTo>
                              <a:cubicBezTo>
                                <a:pt x="188402" y="572330"/>
                                <a:pt x="200104" y="627339"/>
                                <a:pt x="221267" y="677373"/>
                              </a:cubicBezTo>
                              <a:lnTo>
                                <a:pt x="249285" y="728992"/>
                              </a:lnTo>
                              <a:lnTo>
                                <a:pt x="249285" y="728994"/>
                              </a:lnTo>
                              <a:lnTo>
                                <a:pt x="259825" y="748412"/>
                              </a:lnTo>
                              <a:cubicBezTo>
                                <a:pt x="334980" y="859657"/>
                                <a:pt x="462254" y="932797"/>
                                <a:pt x="606611" y="932797"/>
                              </a:cubicBezTo>
                              <a:cubicBezTo>
                                <a:pt x="750968" y="932797"/>
                                <a:pt x="878242" y="859657"/>
                                <a:pt x="953397" y="748412"/>
                              </a:cubicBezTo>
                              <a:lnTo>
                                <a:pt x="977880" y="703306"/>
                              </a:lnTo>
                              <a:lnTo>
                                <a:pt x="979372" y="732857"/>
                              </a:lnTo>
                              <a:cubicBezTo>
                                <a:pt x="986696" y="804976"/>
                                <a:pt x="997592" y="876038"/>
                                <a:pt x="1011881" y="945865"/>
                              </a:cubicBezTo>
                              <a:lnTo>
                                <a:pt x="1015528" y="960048"/>
                              </a:lnTo>
                              <a:lnTo>
                                <a:pt x="945774" y="1017599"/>
                              </a:lnTo>
                              <a:cubicBezTo>
                                <a:pt x="848958" y="1083007"/>
                                <a:pt x="732244" y="1121199"/>
                                <a:pt x="606611" y="1121199"/>
                              </a:cubicBezTo>
                              <a:cubicBezTo>
                                <a:pt x="522855" y="1121199"/>
                                <a:pt x="443064" y="1104225"/>
                                <a:pt x="370490" y="1073528"/>
                              </a:cubicBezTo>
                              <a:lnTo>
                                <a:pt x="289132" y="1029369"/>
                              </a:lnTo>
                              <a:lnTo>
                                <a:pt x="289132" y="1029369"/>
                              </a:lnTo>
                              <a:lnTo>
                                <a:pt x="267449" y="1017599"/>
                              </a:lnTo>
                              <a:cubicBezTo>
                                <a:pt x="106089" y="908587"/>
                                <a:pt x="0" y="723977"/>
                                <a:pt x="0" y="514587"/>
                              </a:cubicBezTo>
                              <a:cubicBezTo>
                                <a:pt x="0" y="305198"/>
                                <a:pt x="106089" y="120587"/>
                                <a:pt x="267449" y="11575"/>
                              </a:cubicBezTo>
                              <a:close/>
                            </a:path>
                          </a:pathLst>
                        </a:custGeom>
                        <a:gradFill flip="none" rotWithShape="1">
                          <a:gsLst>
                            <a:gs pos="0">
                              <a:srgbClr val="B0F2C4"/>
                            </a:gs>
                            <a:gs pos="89000">
                              <a:srgbClr val="80C896"/>
                            </a:gs>
                          </a:gsLst>
                          <a:lin ang="9000000" scaled="0"/>
                          <a:tileRect/>
                        </a:gradFill>
                        <a:ln>
                          <a:noFill/>
                        </a:ln>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48" name="Freeform: Shape 1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F76C80C-F706-46DA-9369-59C3D7FE6656}"/>
                            </a:ext>
                          </a:extLst>
                        </a:cNvPr>
                        <a:cNvSpPr/>
                      </a:nvSpPr>
                      <a:spPr>
                        <a:xfrm rot="16200000">
                          <a:off x="3493093" y="561791"/>
                          <a:ext cx="882388" cy="2366214"/>
                        </a:xfrm>
                        <a:custGeom>
                          <a:avLst/>
                          <a:gdLst>
                            <a:gd name="connsiteX0" fmla="*/ 1213226 w 1213226"/>
                            <a:gd name="connsiteY0" fmla="*/ 150367 h 3253391"/>
                            <a:gd name="connsiteX1" fmla="*/ 1213226 w 1213226"/>
                            <a:gd name="connsiteY1" fmla="*/ 3253391 h 3253391"/>
                            <a:gd name="connsiteX2" fmla="*/ 1131711 w 1213226"/>
                            <a:gd name="connsiteY2" fmla="*/ 3253391 h 3253391"/>
                            <a:gd name="connsiteX3" fmla="*/ 1134689 w 1213226"/>
                            <a:gd name="connsiteY3" fmla="*/ 3225489 h 3253391"/>
                            <a:gd name="connsiteX4" fmla="*/ 640435 w 1213226"/>
                            <a:gd name="connsiteY4" fmla="*/ 2758764 h 3253391"/>
                            <a:gd name="connsiteX5" fmla="*/ 146179 w 1213226"/>
                            <a:gd name="connsiteY5" fmla="*/ 3225489 h 3253391"/>
                            <a:gd name="connsiteX6" fmla="*/ 149158 w 1213226"/>
                            <a:gd name="connsiteY6" fmla="*/ 3253391 h 3253391"/>
                            <a:gd name="connsiteX7" fmla="*/ 0 w 1213226"/>
                            <a:gd name="connsiteY7" fmla="*/ 3253391 h 3253391"/>
                            <a:gd name="connsiteX8" fmla="*/ 0 w 1213226"/>
                            <a:gd name="connsiteY8" fmla="*/ 150367 h 3253391"/>
                            <a:gd name="connsiteX9" fmla="*/ 150367 w 1213226"/>
                            <a:gd name="connsiteY9" fmla="*/ 0 h 3253391"/>
                            <a:gd name="connsiteX10" fmla="*/ 1062859 w 1213226"/>
                            <a:gd name="connsiteY10" fmla="*/ 0 h 3253391"/>
                            <a:gd name="connsiteX11" fmla="*/ 1213226 w 1213226"/>
                            <a:gd name="connsiteY11" fmla="*/ 150367 h 325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3226" h="3253391">
                              <a:moveTo>
                                <a:pt x="1213226" y="150367"/>
                              </a:moveTo>
                              <a:lnTo>
                                <a:pt x="1213226" y="3253391"/>
                              </a:lnTo>
                              <a:lnTo>
                                <a:pt x="1131711" y="3253391"/>
                              </a:lnTo>
                              <a:lnTo>
                                <a:pt x="1134689" y="3225489"/>
                              </a:lnTo>
                              <a:cubicBezTo>
                                <a:pt x="1134690" y="2967724"/>
                                <a:pt x="913403" y="2758764"/>
                                <a:pt x="640435" y="2758764"/>
                              </a:cubicBezTo>
                              <a:cubicBezTo>
                                <a:pt x="367466" y="2758764"/>
                                <a:pt x="146179" y="2967724"/>
                                <a:pt x="146179" y="3225489"/>
                              </a:cubicBezTo>
                              <a:lnTo>
                                <a:pt x="149158" y="3253391"/>
                              </a:lnTo>
                              <a:lnTo>
                                <a:pt x="0" y="3253391"/>
                              </a:lnTo>
                              <a:lnTo>
                                <a:pt x="0" y="150367"/>
                              </a:lnTo>
                              <a:cubicBezTo>
                                <a:pt x="0" y="67322"/>
                                <a:pt x="67322" y="0"/>
                                <a:pt x="150367" y="0"/>
                              </a:cubicBezTo>
                              <a:lnTo>
                                <a:pt x="1062859" y="0"/>
                              </a:lnTo>
                              <a:cubicBezTo>
                                <a:pt x="1145904" y="0"/>
                                <a:pt x="1213226" y="67322"/>
                                <a:pt x="1213226" y="150367"/>
                              </a:cubicBezTo>
                              <a:close/>
                            </a:path>
                          </a:pathLst>
                        </a:custGeom>
                        <a:gradFill>
                          <a:gsLst>
                            <a:gs pos="0">
                              <a:srgbClr val="A7E6FC"/>
                            </a:gs>
                            <a:gs pos="71000">
                              <a:srgbClr val="7BB2D8"/>
                            </a:gs>
                          </a:gsLst>
                          <a:lin ang="15000000" scaled="0"/>
                        </a:gradFill>
                        <a:ln>
                          <a:noFill/>
                        </a:ln>
                        <a:effectLst>
                          <a:outerShdw blurRad="101600" dist="38100" dir="8100000" algn="tr"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49" name="Freeform: Shape 1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ADAEE61-41DF-4D82-A45C-7640FA1AB6F0}"/>
                            </a:ext>
                          </a:extLst>
                        </a:cNvPr>
                        <a:cNvSpPr/>
                      </a:nvSpPr>
                      <a:spPr>
                        <a:xfrm>
                          <a:off x="4664315" y="1303747"/>
                          <a:ext cx="869938" cy="882386"/>
                        </a:xfrm>
                        <a:custGeom>
                          <a:avLst/>
                          <a:gdLst>
                            <a:gd name="connsiteX0" fmla="*/ 243284 w 1196108"/>
                            <a:gd name="connsiteY0" fmla="*/ 403263 h 1213224"/>
                            <a:gd name="connsiteX1" fmla="*/ 221267 w 1196108"/>
                            <a:gd name="connsiteY1" fmla="*/ 443827 h 1213224"/>
                            <a:gd name="connsiteX2" fmla="*/ 188402 w 1196108"/>
                            <a:gd name="connsiteY2" fmla="*/ 606613 h 1213224"/>
                            <a:gd name="connsiteX3" fmla="*/ 606612 w 1196108"/>
                            <a:gd name="connsiteY3" fmla="*/ 1024823 h 1213224"/>
                            <a:gd name="connsiteX4" fmla="*/ 627774 w 1196108"/>
                            <a:gd name="connsiteY4" fmla="*/ 1022690 h 1213224"/>
                            <a:gd name="connsiteX5" fmla="*/ 627775 w 1196108"/>
                            <a:gd name="connsiteY5" fmla="*/ 1022689 h 1213224"/>
                            <a:gd name="connsiteX6" fmla="*/ 690896 w 1196108"/>
                            <a:gd name="connsiteY6" fmla="*/ 1016325 h 1213224"/>
                            <a:gd name="connsiteX7" fmla="*/ 953398 w 1196108"/>
                            <a:gd name="connsiteY7" fmla="*/ 840437 h 1213224"/>
                            <a:gd name="connsiteX8" fmla="*/ 954139 w 1196108"/>
                            <a:gd name="connsiteY8" fmla="*/ 839071 h 1213224"/>
                            <a:gd name="connsiteX9" fmla="*/ 1007780 w 1196108"/>
                            <a:gd name="connsiteY9" fmla="*/ 813231 h 1213224"/>
                            <a:gd name="connsiteX10" fmla="*/ 1196108 w 1196108"/>
                            <a:gd name="connsiteY10" fmla="*/ 744302 h 1213224"/>
                            <a:gd name="connsiteX11" fmla="*/ 1165553 w 1196108"/>
                            <a:gd name="connsiteY11" fmla="*/ 842733 h 1213224"/>
                            <a:gd name="connsiteX12" fmla="*/ 606612 w 1196108"/>
                            <a:gd name="connsiteY12" fmla="*/ 1213224 h 1213224"/>
                            <a:gd name="connsiteX13" fmla="*/ 484358 w 1196108"/>
                            <a:gd name="connsiteY13" fmla="*/ 1200900 h 1213224"/>
                            <a:gd name="connsiteX14" fmla="*/ 425344 w 1196108"/>
                            <a:gd name="connsiteY14" fmla="*/ 1182581 h 1213224"/>
                            <a:gd name="connsiteX15" fmla="*/ 425343 w 1196108"/>
                            <a:gd name="connsiteY15" fmla="*/ 1182582 h 1213224"/>
                            <a:gd name="connsiteX16" fmla="*/ 370491 w 1196108"/>
                            <a:gd name="connsiteY16" fmla="*/ 1165554 h 1213224"/>
                            <a:gd name="connsiteX17" fmla="*/ 0 w 1196108"/>
                            <a:gd name="connsiteY17" fmla="*/ 606613 h 1213224"/>
                            <a:gd name="connsiteX18" fmla="*/ 2213 w 1196108"/>
                            <a:gd name="connsiteY18" fmla="*/ 584661 h 1213224"/>
                            <a:gd name="connsiteX19" fmla="*/ 15212 w 1196108"/>
                            <a:gd name="connsiteY19" fmla="*/ 572847 h 1213224"/>
                            <a:gd name="connsiteX20" fmla="*/ 236399 w 1196108"/>
                            <a:gd name="connsiteY20" fmla="*/ 407446 h 1213224"/>
                            <a:gd name="connsiteX21" fmla="*/ 606611 w 1196108"/>
                            <a:gd name="connsiteY21" fmla="*/ 0 h 1213224"/>
                            <a:gd name="connsiteX22" fmla="*/ 842732 w 1196108"/>
                            <a:gd name="connsiteY22" fmla="*/ 47671 h 1213224"/>
                            <a:gd name="connsiteX23" fmla="*/ 899486 w 1196108"/>
                            <a:gd name="connsiteY23" fmla="*/ 78476 h 1213224"/>
                            <a:gd name="connsiteX24" fmla="*/ 724451 w 1196108"/>
                            <a:gd name="connsiteY24" fmla="*/ 142539 h 1213224"/>
                            <a:gd name="connsiteX25" fmla="*/ 625328 w 1196108"/>
                            <a:gd name="connsiteY25" fmla="*/ 190289 h 1213224"/>
                            <a:gd name="connsiteX26" fmla="*/ 606611 w 1196108"/>
                            <a:gd name="connsiteY26" fmla="*/ 188402 h 1213224"/>
                            <a:gd name="connsiteX27" fmla="*/ 259825 w 1196108"/>
                            <a:gd name="connsiteY27" fmla="*/ 372787 h 1213224"/>
                            <a:gd name="connsiteX28" fmla="*/ 243283 w 1196108"/>
                            <a:gd name="connsiteY28" fmla="*/ 403262 h 1213224"/>
                            <a:gd name="connsiteX29" fmla="*/ 236398 w 1196108"/>
                            <a:gd name="connsiteY29" fmla="*/ 407445 h 1213224"/>
                            <a:gd name="connsiteX30" fmla="*/ 15211 w 1196108"/>
                            <a:gd name="connsiteY30" fmla="*/ 572846 h 1213224"/>
                            <a:gd name="connsiteX31" fmla="*/ 2212 w 1196108"/>
                            <a:gd name="connsiteY31" fmla="*/ 584660 h 1213224"/>
                            <a:gd name="connsiteX32" fmla="*/ 12323 w 1196108"/>
                            <a:gd name="connsiteY32" fmla="*/ 484358 h 1213224"/>
                            <a:gd name="connsiteX33" fmla="*/ 606611 w 1196108"/>
                            <a:gd name="connsiteY33" fmla="*/ 0 h 1213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96108" h="1213224">
                              <a:moveTo>
                                <a:pt x="243284" y="403263"/>
                              </a:moveTo>
                              <a:lnTo>
                                <a:pt x="221267" y="443827"/>
                              </a:lnTo>
                              <a:cubicBezTo>
                                <a:pt x="200104" y="493861"/>
                                <a:pt x="188402" y="548870"/>
                                <a:pt x="188402" y="606613"/>
                              </a:cubicBezTo>
                              <a:cubicBezTo>
                                <a:pt x="188402" y="837584"/>
                                <a:pt x="375641" y="1024823"/>
                                <a:pt x="606612" y="1024823"/>
                              </a:cubicBezTo>
                              <a:lnTo>
                                <a:pt x="627774" y="1022690"/>
                              </a:lnTo>
                              <a:lnTo>
                                <a:pt x="627775" y="1022689"/>
                              </a:lnTo>
                              <a:lnTo>
                                <a:pt x="690896" y="1016325"/>
                              </a:lnTo>
                              <a:cubicBezTo>
                                <a:pt x="799794" y="994042"/>
                                <a:pt x="893274" y="929433"/>
                                <a:pt x="953398" y="840437"/>
                              </a:cubicBezTo>
                              <a:lnTo>
                                <a:pt x="954139" y="839071"/>
                              </a:lnTo>
                              <a:lnTo>
                                <a:pt x="1007780" y="813231"/>
                              </a:lnTo>
                              <a:lnTo>
                                <a:pt x="1196108" y="744302"/>
                              </a:lnTo>
                              <a:lnTo>
                                <a:pt x="1165553" y="842733"/>
                              </a:lnTo>
                              <a:cubicBezTo>
                                <a:pt x="1073465" y="1060455"/>
                                <a:pt x="857879" y="1213224"/>
                                <a:pt x="606612" y="1213224"/>
                              </a:cubicBezTo>
                              <a:cubicBezTo>
                                <a:pt x="564734" y="1213224"/>
                                <a:pt x="523847" y="1208980"/>
                                <a:pt x="484358" y="1200900"/>
                              </a:cubicBezTo>
                              <a:lnTo>
                                <a:pt x="425344" y="1182581"/>
                              </a:lnTo>
                              <a:lnTo>
                                <a:pt x="425343" y="1182582"/>
                              </a:lnTo>
                              <a:lnTo>
                                <a:pt x="370491" y="1165554"/>
                              </a:lnTo>
                              <a:cubicBezTo>
                                <a:pt x="152769" y="1073466"/>
                                <a:pt x="0" y="857880"/>
                                <a:pt x="0" y="606613"/>
                              </a:cubicBezTo>
                              <a:lnTo>
                                <a:pt x="2213" y="584661"/>
                              </a:lnTo>
                              <a:lnTo>
                                <a:pt x="15212" y="572847"/>
                              </a:lnTo>
                              <a:cubicBezTo>
                                <a:pt x="86162" y="514294"/>
                                <a:pt x="159972" y="459080"/>
                                <a:pt x="236399" y="407446"/>
                              </a:cubicBezTo>
                              <a:close/>
                              <a:moveTo>
                                <a:pt x="606611" y="0"/>
                              </a:moveTo>
                              <a:cubicBezTo>
                                <a:pt x="690367" y="0"/>
                                <a:pt x="770158" y="16974"/>
                                <a:pt x="842732" y="47671"/>
                              </a:cubicBezTo>
                              <a:lnTo>
                                <a:pt x="899486" y="78476"/>
                              </a:lnTo>
                              <a:lnTo>
                                <a:pt x="724451" y="142539"/>
                              </a:lnTo>
                              <a:lnTo>
                                <a:pt x="625328" y="190289"/>
                              </a:lnTo>
                              <a:lnTo>
                                <a:pt x="606611" y="188402"/>
                              </a:lnTo>
                              <a:cubicBezTo>
                                <a:pt x="462254" y="188402"/>
                                <a:pt x="334980" y="261542"/>
                                <a:pt x="259825" y="372787"/>
                              </a:cubicBezTo>
                              <a:lnTo>
                                <a:pt x="243283" y="403262"/>
                              </a:lnTo>
                              <a:lnTo>
                                <a:pt x="236398" y="407445"/>
                              </a:lnTo>
                              <a:cubicBezTo>
                                <a:pt x="159971" y="459079"/>
                                <a:pt x="86161" y="514293"/>
                                <a:pt x="15211" y="572846"/>
                              </a:cubicBezTo>
                              <a:lnTo>
                                <a:pt x="2212" y="584660"/>
                              </a:lnTo>
                              <a:lnTo>
                                <a:pt x="12323" y="484358"/>
                              </a:lnTo>
                              <a:cubicBezTo>
                                <a:pt x="68887" y="207935"/>
                                <a:pt x="313466" y="0"/>
                                <a:pt x="606611" y="0"/>
                              </a:cubicBezTo>
                              <a:close/>
                            </a:path>
                          </a:pathLst>
                        </a:custGeom>
                        <a:gradFill flip="none" rotWithShape="1">
                          <a:gsLst>
                            <a:gs pos="0">
                              <a:srgbClr val="A7E6FC"/>
                            </a:gs>
                            <a:gs pos="92000">
                              <a:srgbClr val="7BB2D8"/>
                            </a:gs>
                          </a:gsLst>
                          <a:lin ang="10800000" scaled="1"/>
                          <a:tileRect/>
                        </a:gradFill>
                        <a:ln>
                          <a:noFill/>
                        </a:ln>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50" name="Freeform: Shape 1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35B5E88-F041-4411-8607-5B837BC96165}"/>
                            </a:ext>
                          </a:extLst>
                        </a:cNvPr>
                        <a:cNvSpPr/>
                      </a:nvSpPr>
                      <a:spPr>
                        <a:xfrm rot="5400000" flipH="1">
                          <a:off x="7639473" y="3737135"/>
                          <a:ext cx="882388" cy="2366214"/>
                        </a:xfrm>
                        <a:custGeom>
                          <a:avLst/>
                          <a:gdLst>
                            <a:gd name="connsiteX0" fmla="*/ 1213226 w 1213226"/>
                            <a:gd name="connsiteY0" fmla="*/ 3253390 h 3253390"/>
                            <a:gd name="connsiteX1" fmla="*/ 1213226 w 1213226"/>
                            <a:gd name="connsiteY1" fmla="*/ 150366 h 3253390"/>
                            <a:gd name="connsiteX2" fmla="*/ 1062859 w 1213226"/>
                            <a:gd name="connsiteY2" fmla="*/ 0 h 3253390"/>
                            <a:gd name="connsiteX3" fmla="*/ 150367 w 1213226"/>
                            <a:gd name="connsiteY3" fmla="*/ 0 h 3253390"/>
                            <a:gd name="connsiteX4" fmla="*/ 0 w 1213226"/>
                            <a:gd name="connsiteY4" fmla="*/ 150366 h 3253390"/>
                            <a:gd name="connsiteX5" fmla="*/ 0 w 1213226"/>
                            <a:gd name="connsiteY5" fmla="*/ 3253390 h 3253390"/>
                            <a:gd name="connsiteX6" fmla="*/ 112900 w 1213226"/>
                            <a:gd name="connsiteY6" fmla="*/ 3253390 h 3253390"/>
                            <a:gd name="connsiteX7" fmla="*/ 86772 w 1213226"/>
                            <a:gd name="connsiteY7" fmla="*/ 3184820 h 3253390"/>
                            <a:gd name="connsiteX8" fmla="*/ 76411 w 1213226"/>
                            <a:gd name="connsiteY8" fmla="*/ 3101087 h 3253390"/>
                            <a:gd name="connsiteX9" fmla="*/ 586409 w 1213226"/>
                            <a:gd name="connsiteY9" fmla="*/ 2685609 h 3253390"/>
                            <a:gd name="connsiteX10" fmla="*/ 1096407 w 1213226"/>
                            <a:gd name="connsiteY10" fmla="*/ 3101087 h 3253390"/>
                            <a:gd name="connsiteX11" fmla="*/ 1086045 w 1213226"/>
                            <a:gd name="connsiteY11" fmla="*/ 3184820 h 3253390"/>
                            <a:gd name="connsiteX12" fmla="*/ 1059918 w 1213226"/>
                            <a:gd name="connsiteY12" fmla="*/ 3253390 h 3253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3226" h="3253390">
                              <a:moveTo>
                                <a:pt x="1213226" y="3253390"/>
                              </a:moveTo>
                              <a:lnTo>
                                <a:pt x="1213226" y="150366"/>
                              </a:lnTo>
                              <a:cubicBezTo>
                                <a:pt x="1213226" y="67322"/>
                                <a:pt x="1145904" y="0"/>
                                <a:pt x="1062859" y="0"/>
                              </a:cubicBezTo>
                              <a:lnTo>
                                <a:pt x="150367" y="0"/>
                              </a:lnTo>
                              <a:cubicBezTo>
                                <a:pt x="67322" y="0"/>
                                <a:pt x="0" y="67322"/>
                                <a:pt x="0" y="150366"/>
                              </a:cubicBezTo>
                              <a:lnTo>
                                <a:pt x="0" y="3253390"/>
                              </a:lnTo>
                              <a:lnTo>
                                <a:pt x="112900" y="3253390"/>
                              </a:lnTo>
                              <a:lnTo>
                                <a:pt x="86772" y="3184820"/>
                              </a:lnTo>
                              <a:cubicBezTo>
                                <a:pt x="79978" y="3157773"/>
                                <a:pt x="76411" y="3129769"/>
                                <a:pt x="76411" y="3101087"/>
                              </a:cubicBezTo>
                              <a:cubicBezTo>
                                <a:pt x="76411" y="2871625"/>
                                <a:pt x="304745" y="2685609"/>
                                <a:pt x="586409" y="2685609"/>
                              </a:cubicBezTo>
                              <a:cubicBezTo>
                                <a:pt x="868073" y="2685609"/>
                                <a:pt x="1096407" y="2871625"/>
                                <a:pt x="1096407" y="3101087"/>
                              </a:cubicBezTo>
                              <a:cubicBezTo>
                                <a:pt x="1096407" y="3129769"/>
                                <a:pt x="1092839" y="3157773"/>
                                <a:pt x="1086045" y="3184820"/>
                              </a:cubicBezTo>
                              <a:lnTo>
                                <a:pt x="1059918" y="3253390"/>
                              </a:lnTo>
                              <a:close/>
                            </a:path>
                          </a:pathLst>
                        </a:custGeom>
                        <a:gradFill>
                          <a:gsLst>
                            <a:gs pos="0">
                              <a:srgbClr val="FEEF85"/>
                            </a:gs>
                            <a:gs pos="76000">
                              <a:srgbClr val="FFC847"/>
                            </a:gs>
                          </a:gsLst>
                          <a:lin ang="15000000" scaled="0"/>
                        </a:gradFill>
                        <a:ln>
                          <a:noFill/>
                        </a:ln>
                        <a:effectLst>
                          <a:outerShdw blurRad="88900" dist="38100" dir="2700000" algn="tl" rotWithShape="0">
                            <a:prstClr val="black">
                              <a:alpha val="40000"/>
                            </a:prstClr>
                          </a:outerShdw>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51" name="Freeform: Shape 1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2100F0A-00A1-403B-83FF-43364C10EBD8}"/>
                            </a:ext>
                          </a:extLst>
                        </a:cNvPr>
                        <a:cNvSpPr/>
                      </a:nvSpPr>
                      <a:spPr>
                        <a:xfrm>
                          <a:off x="6474199" y="4481249"/>
                          <a:ext cx="869528" cy="882386"/>
                        </a:xfrm>
                        <a:custGeom>
                          <a:avLst/>
                          <a:gdLst>
                            <a:gd name="connsiteX0" fmla="*/ 1193412 w 1195544"/>
                            <a:gd name="connsiteY0" fmla="*/ 627770 h 1213224"/>
                            <a:gd name="connsiteX1" fmla="*/ 1183221 w 1195544"/>
                            <a:gd name="connsiteY1" fmla="*/ 728866 h 1213224"/>
                            <a:gd name="connsiteX2" fmla="*/ 588933 w 1195544"/>
                            <a:gd name="connsiteY2" fmla="*/ 1213224 h 1213224"/>
                            <a:gd name="connsiteX3" fmla="*/ 352812 w 1195544"/>
                            <a:gd name="connsiteY3" fmla="*/ 1165553 h 1213224"/>
                            <a:gd name="connsiteX4" fmla="*/ 294289 w 1195544"/>
                            <a:gd name="connsiteY4" fmla="*/ 1133788 h 1213224"/>
                            <a:gd name="connsiteX5" fmla="*/ 472727 w 1195544"/>
                            <a:gd name="connsiteY5" fmla="*/ 1068479 h 1213224"/>
                            <a:gd name="connsiteX6" fmla="*/ 567780 w 1195544"/>
                            <a:gd name="connsiteY6" fmla="*/ 1022690 h 1213224"/>
                            <a:gd name="connsiteX7" fmla="*/ 588933 w 1195544"/>
                            <a:gd name="connsiteY7" fmla="*/ 1024822 h 1213224"/>
                            <a:gd name="connsiteX8" fmla="*/ 935719 w 1195544"/>
                            <a:gd name="connsiteY8" fmla="*/ 840437 h 1213224"/>
                            <a:gd name="connsiteX9" fmla="*/ 953243 w 1195544"/>
                            <a:gd name="connsiteY9" fmla="*/ 808152 h 1213224"/>
                            <a:gd name="connsiteX10" fmla="*/ 960780 w 1195544"/>
                            <a:gd name="connsiteY10" fmla="*/ 803573 h 1213224"/>
                            <a:gd name="connsiteX11" fmla="*/ 1181967 w 1195544"/>
                            <a:gd name="connsiteY11" fmla="*/ 638172 h 1213224"/>
                            <a:gd name="connsiteX12" fmla="*/ 588933 w 1195544"/>
                            <a:gd name="connsiteY12" fmla="*/ 0 h 1213224"/>
                            <a:gd name="connsiteX13" fmla="*/ 711187 w 1195544"/>
                            <a:gd name="connsiteY13" fmla="*/ 12324 h 1213224"/>
                            <a:gd name="connsiteX14" fmla="*/ 769611 w 1195544"/>
                            <a:gd name="connsiteY14" fmla="*/ 30460 h 1213224"/>
                            <a:gd name="connsiteX15" fmla="*/ 769611 w 1195544"/>
                            <a:gd name="connsiteY15" fmla="*/ 30461 h 1213224"/>
                            <a:gd name="connsiteX16" fmla="*/ 825053 w 1195544"/>
                            <a:gd name="connsiteY16" fmla="*/ 47671 h 1213224"/>
                            <a:gd name="connsiteX17" fmla="*/ 1195544 w 1195544"/>
                            <a:gd name="connsiteY17" fmla="*/ 606612 h 1213224"/>
                            <a:gd name="connsiteX18" fmla="*/ 1193411 w 1195544"/>
                            <a:gd name="connsiteY18" fmla="*/ 627770 h 1213224"/>
                            <a:gd name="connsiteX19" fmla="*/ 1181966 w 1195544"/>
                            <a:gd name="connsiteY19" fmla="*/ 638172 h 1213224"/>
                            <a:gd name="connsiteX20" fmla="*/ 960779 w 1195544"/>
                            <a:gd name="connsiteY20" fmla="*/ 803573 h 1213224"/>
                            <a:gd name="connsiteX21" fmla="*/ 953242 w 1195544"/>
                            <a:gd name="connsiteY21" fmla="*/ 808152 h 1213224"/>
                            <a:gd name="connsiteX22" fmla="*/ 974277 w 1195544"/>
                            <a:gd name="connsiteY22" fmla="*/ 769398 h 1213224"/>
                            <a:gd name="connsiteX23" fmla="*/ 1007142 w 1195544"/>
                            <a:gd name="connsiteY23" fmla="*/ 606612 h 1213224"/>
                            <a:gd name="connsiteX24" fmla="*/ 588932 w 1195544"/>
                            <a:gd name="connsiteY24" fmla="*/ 188402 h 1213224"/>
                            <a:gd name="connsiteX25" fmla="*/ 566249 w 1195544"/>
                            <a:gd name="connsiteY25" fmla="*/ 190689 h 1213224"/>
                            <a:gd name="connsiteX26" fmla="*/ 504649 w 1195544"/>
                            <a:gd name="connsiteY26" fmla="*/ 196899 h 1213224"/>
                            <a:gd name="connsiteX27" fmla="*/ 293214 w 1195544"/>
                            <a:gd name="connsiteY27" fmla="*/ 310893 h 1213224"/>
                            <a:gd name="connsiteX28" fmla="*/ 242709 w 1195544"/>
                            <a:gd name="connsiteY28" fmla="*/ 372107 h 1213224"/>
                            <a:gd name="connsiteX29" fmla="*/ 189399 w 1195544"/>
                            <a:gd name="connsiteY29" fmla="*/ 397787 h 1213224"/>
                            <a:gd name="connsiteX30" fmla="*/ 0 w 1195544"/>
                            <a:gd name="connsiteY30" fmla="*/ 467108 h 1213224"/>
                            <a:gd name="connsiteX31" fmla="*/ 29992 w 1195544"/>
                            <a:gd name="connsiteY31" fmla="*/ 370491 h 1213224"/>
                            <a:gd name="connsiteX32" fmla="*/ 588933 w 1195544"/>
                            <a:gd name="connsiteY32" fmla="*/ 0 h 1213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95544" h="1213224">
                              <a:moveTo>
                                <a:pt x="1193412" y="627770"/>
                              </a:moveTo>
                              <a:lnTo>
                                <a:pt x="1183221" y="728866"/>
                              </a:lnTo>
                              <a:cubicBezTo>
                                <a:pt x="1126657" y="1005289"/>
                                <a:pt x="882078" y="1213224"/>
                                <a:pt x="588933" y="1213224"/>
                              </a:cubicBezTo>
                              <a:cubicBezTo>
                                <a:pt x="505177" y="1213224"/>
                                <a:pt x="425386" y="1196250"/>
                                <a:pt x="352812" y="1165553"/>
                              </a:cubicBezTo>
                              <a:lnTo>
                                <a:pt x="294289" y="1133788"/>
                              </a:lnTo>
                              <a:lnTo>
                                <a:pt x="472727" y="1068479"/>
                              </a:lnTo>
                              <a:lnTo>
                                <a:pt x="567780" y="1022690"/>
                              </a:lnTo>
                              <a:lnTo>
                                <a:pt x="588933" y="1024822"/>
                              </a:lnTo>
                              <a:cubicBezTo>
                                <a:pt x="733290" y="1024822"/>
                                <a:pt x="860564" y="951682"/>
                                <a:pt x="935719" y="840437"/>
                              </a:cubicBezTo>
                              <a:lnTo>
                                <a:pt x="953243" y="808152"/>
                              </a:lnTo>
                              <a:lnTo>
                                <a:pt x="960780" y="803573"/>
                              </a:lnTo>
                              <a:cubicBezTo>
                                <a:pt x="1037207" y="751940"/>
                                <a:pt x="1111017" y="696726"/>
                                <a:pt x="1181967" y="638172"/>
                              </a:cubicBezTo>
                              <a:close/>
                              <a:moveTo>
                                <a:pt x="588933" y="0"/>
                              </a:moveTo>
                              <a:cubicBezTo>
                                <a:pt x="630811" y="0"/>
                                <a:pt x="671698" y="4244"/>
                                <a:pt x="711187" y="12324"/>
                              </a:cubicBezTo>
                              <a:lnTo>
                                <a:pt x="769611" y="30460"/>
                              </a:lnTo>
                              <a:lnTo>
                                <a:pt x="769611" y="30461"/>
                              </a:lnTo>
                              <a:lnTo>
                                <a:pt x="825053" y="47671"/>
                              </a:lnTo>
                              <a:cubicBezTo>
                                <a:pt x="1042775" y="139759"/>
                                <a:pt x="1195544" y="355345"/>
                                <a:pt x="1195544" y="606612"/>
                              </a:cubicBezTo>
                              <a:lnTo>
                                <a:pt x="1193411" y="627770"/>
                              </a:lnTo>
                              <a:lnTo>
                                <a:pt x="1181966" y="638172"/>
                              </a:lnTo>
                              <a:cubicBezTo>
                                <a:pt x="1111016" y="696726"/>
                                <a:pt x="1037206" y="751940"/>
                                <a:pt x="960779" y="803573"/>
                              </a:cubicBezTo>
                              <a:lnTo>
                                <a:pt x="953242" y="808152"/>
                              </a:lnTo>
                              <a:lnTo>
                                <a:pt x="974277" y="769398"/>
                              </a:lnTo>
                              <a:cubicBezTo>
                                <a:pt x="995440" y="719364"/>
                                <a:pt x="1007142" y="664355"/>
                                <a:pt x="1007142" y="606612"/>
                              </a:cubicBezTo>
                              <a:cubicBezTo>
                                <a:pt x="1007142" y="375641"/>
                                <a:pt x="819903" y="188402"/>
                                <a:pt x="588932" y="188402"/>
                              </a:cubicBezTo>
                              <a:lnTo>
                                <a:pt x="566249" y="190689"/>
                              </a:lnTo>
                              <a:lnTo>
                                <a:pt x="504649" y="196899"/>
                              </a:lnTo>
                              <a:cubicBezTo>
                                <a:pt x="422976" y="213612"/>
                                <a:pt x="349975" y="254132"/>
                                <a:pt x="293214" y="310893"/>
                              </a:cubicBezTo>
                              <a:lnTo>
                                <a:pt x="242709" y="372107"/>
                              </a:lnTo>
                              <a:lnTo>
                                <a:pt x="189399" y="397787"/>
                              </a:lnTo>
                              <a:lnTo>
                                <a:pt x="0" y="467108"/>
                              </a:lnTo>
                              <a:lnTo>
                                <a:pt x="29992" y="370491"/>
                              </a:lnTo>
                              <a:cubicBezTo>
                                <a:pt x="122080" y="152769"/>
                                <a:pt x="337666" y="0"/>
                                <a:pt x="588933" y="0"/>
                              </a:cubicBezTo>
                              <a:close/>
                            </a:path>
                          </a:pathLst>
                        </a:custGeom>
                        <a:gradFill>
                          <a:gsLst>
                            <a:gs pos="0">
                              <a:srgbClr val="FEEF85"/>
                            </a:gs>
                            <a:gs pos="88000">
                              <a:srgbClr val="FFC847"/>
                            </a:gs>
                          </a:gsLst>
                          <a:lin ang="600000" scaled="0"/>
                        </a:gra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52" name="Oval 5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3EDD46D-1704-4348-A6F2-5710835B44AB}"/>
                            </a:ext>
                          </a:extLst>
                        </a:cNvPr>
                        <a:cNvSpPr/>
                      </a:nvSpPr>
                      <a:spPr>
                        <a:xfrm>
                          <a:off x="5239652" y="2568707"/>
                          <a:ext cx="1529927" cy="1529927"/>
                        </a:xfrm>
                        <a:prstGeom prst="ellipse">
                          <a:avLst/>
                        </a:prstGeom>
                        <a:gradFill>
                          <a:gsLst>
                            <a:gs pos="0">
                              <a:schemeClr val="bg1">
                                <a:lumMod val="95000"/>
                              </a:schemeClr>
                            </a:gs>
                            <a:gs pos="92000">
                              <a:schemeClr val="bg1">
                                <a:lumMod val="85000"/>
                              </a:schemeClr>
                            </a:gs>
                          </a:gsLst>
                          <a:lin ang="15000000" scaled="0"/>
                        </a:gradFill>
                        <a:ln>
                          <a:noFill/>
                        </a:ln>
                        <a:effectLst>
                          <a:outerShdw blurRad="177800" dist="38100" dir="2700000" sx="102000" sy="102000" algn="tl" rotWithShape="0">
                            <a:prstClr val="black">
                              <a:alpha val="62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sp>
                      <a:nvSpPr>
                        <a:cNvPr id="53" name="Oval 5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2DA92CD-EEFD-4080-B595-8AEEF909CBEE}"/>
                            </a:ext>
                          </a:extLst>
                        </a:cNvPr>
                        <a:cNvSpPr/>
                      </a:nvSpPr>
                      <a:spPr>
                        <a:xfrm>
                          <a:off x="4893077" y="2222132"/>
                          <a:ext cx="2223077" cy="2223077"/>
                        </a:xfrm>
                        <a:prstGeom prst="ellipse">
                          <a:avLst/>
                        </a:prstGeom>
                        <a:noFill/>
                        <a:ln w="38100">
                          <a:gradFill>
                            <a:gsLst>
                              <a:gs pos="38036">
                                <a:schemeClr val="tx1">
                                  <a:lumMod val="85000"/>
                                  <a:lumOff val="15000"/>
                                </a:schemeClr>
                              </a:gs>
                              <a:gs pos="21000">
                                <a:schemeClr val="accent1">
                                  <a:lumMod val="5000"/>
                                  <a:lumOff val="95000"/>
                                </a:schemeClr>
                              </a:gs>
                              <a:gs pos="62000">
                                <a:schemeClr val="bg1"/>
                              </a:gs>
                              <a:gs pos="89000">
                                <a:schemeClr val="bg1"/>
                              </a:gs>
                              <a:gs pos="100000">
                                <a:schemeClr val="tx1">
                                  <a:lumMod val="85000"/>
                                  <a:lumOff val="15000"/>
                                </a:schemeClr>
                              </a:gs>
                            </a:gsLst>
                            <a:lin ang="5400000" scaled="1"/>
                          </a:grad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a:txBody>
                        <a:useSpRect/>
                      </a:txSp>
                      <a:style>
                        <a:lnRef idx="2">
                          <a:schemeClr val="accent1">
                            <a:shade val="50000"/>
                          </a:schemeClr>
                        </a:lnRef>
                        <a:fillRef idx="1">
                          <a:schemeClr val="accent1"/>
                        </a:fillRef>
                        <a:effectRef idx="0">
                          <a:schemeClr val="accent1"/>
                        </a:effectRef>
                        <a:fontRef idx="minor">
                          <a:schemeClr val="lt1"/>
                        </a:fontRef>
                      </a:style>
                    </a:sp>
                    <a:pic>
                      <a:nvPicPr>
                        <a:cNvPr id="54" name="Graphic 22" descr="Computer">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9B0CF6A-F2F4-4330-B5A3-73E46086CC21}"/>
                            </a:ext>
                          </a:extLst>
                        </a:cNvPr>
                        <a:cNvPicPr>
                          <a:picLocks noChangeAspect="1"/>
                        </a:cNvPicPr>
                      </a:nvPicPr>
                      <a:blipFill>
                        <a:blip r:embed="rId12"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3"/>
                            </a:ext>
                          </a:extLst>
                        </a:blip>
                        <a:stretch>
                          <a:fillRect/>
                        </a:stretch>
                      </a:blipFill>
                      <a:spPr>
                        <a:xfrm>
                          <a:off x="4939435" y="1723541"/>
                          <a:ext cx="259932" cy="259932"/>
                        </a:xfrm>
                        <a:prstGeom prst="rect">
                          <a:avLst/>
                        </a:prstGeom>
                      </a:spPr>
                    </a:pic>
                    <a:pic>
                      <a:nvPicPr>
                        <a:cNvPr id="55" name="Graphic 23" descr="Laptop">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66A4C9D-91AF-481B-973B-9B595BDB5295}"/>
                            </a:ext>
                          </a:extLst>
                        </a:cNvPr>
                        <a:cNvPicPr>
                          <a:picLocks noChangeAspect="1"/>
                        </a:cNvPicPr>
                      </a:nvPicPr>
                      <a:blipFill>
                        <a:blip r:embed="rId14"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5"/>
                            </a:ext>
                          </a:extLst>
                        </a:blip>
                        <a:stretch>
                          <a:fillRect/>
                        </a:stretch>
                      </a:blipFill>
                      <a:spPr>
                        <a:xfrm>
                          <a:off x="4961478" y="4803115"/>
                          <a:ext cx="259932" cy="259932"/>
                        </a:xfrm>
                        <a:prstGeom prst="rect">
                          <a:avLst/>
                        </a:prstGeom>
                      </a:spPr>
                    </a:pic>
                    <a:pic>
                      <a:nvPicPr>
                        <a:cNvPr id="56" name="Graphic 24" descr="Monitor">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DFA8256-AE5D-44A3-B062-910C50152900}"/>
                            </a:ext>
                          </a:extLst>
                        </a:cNvPr>
                        <a:cNvPicPr>
                          <a:picLocks noChangeAspect="1"/>
                        </a:cNvPicPr>
                      </a:nvPicPr>
                      <a:blipFill>
                        <a:blip r:embed="rId16"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7"/>
                            </a:ext>
                          </a:extLst>
                        </a:blip>
                        <a:stretch>
                          <a:fillRect/>
                        </a:stretch>
                      </a:blipFill>
                      <a:spPr>
                        <a:xfrm>
                          <a:off x="4129266" y="2700428"/>
                          <a:ext cx="259932" cy="259932"/>
                        </a:xfrm>
                        <a:prstGeom prst="rect">
                          <a:avLst/>
                        </a:prstGeom>
                      </a:spPr>
                    </a:pic>
                    <a:pic>
                      <a:nvPicPr>
                        <a:cNvPr id="57" name="Graphic 25" descr="Television">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69218BF-0CA3-4D5A-BF0C-5DA685F89F5A}"/>
                            </a:ext>
                          </a:extLst>
                        </a:cNvPr>
                        <a:cNvPicPr>
                          <a:picLocks noChangeAspect="1"/>
                        </a:cNvPicPr>
                      </a:nvPicPr>
                      <a:blipFill>
                        <a:blip r:embed="rId18"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9"/>
                            </a:ext>
                          </a:extLst>
                        </a:blip>
                        <a:stretch>
                          <a:fillRect/>
                        </a:stretch>
                      </a:blipFill>
                      <a:spPr>
                        <a:xfrm>
                          <a:off x="7624394" y="2569368"/>
                          <a:ext cx="259932" cy="259932"/>
                        </a:xfrm>
                        <a:prstGeom prst="rect">
                          <a:avLst/>
                        </a:prstGeom>
                      </a:spPr>
                    </a:pic>
                    <a:pic>
                      <a:nvPicPr>
                        <a:cNvPr id="58" name="Graphic 26" descr="Tablet">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0759BB9-54ED-484F-A604-1A78901E4896}"/>
                            </a:ext>
                          </a:extLst>
                        </a:cNvPr>
                        <a:cNvPicPr>
                          <a:picLocks noChangeAspect="1"/>
                        </a:cNvPicPr>
                      </a:nvPicPr>
                      <a:blipFill>
                        <a:blip r:embed="rId20"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1"/>
                            </a:ext>
                          </a:extLst>
                        </a:blip>
                        <a:stretch>
                          <a:fillRect/>
                        </a:stretch>
                      </a:blipFill>
                      <a:spPr>
                        <a:xfrm>
                          <a:off x="6811461" y="1625801"/>
                          <a:ext cx="259932" cy="259932"/>
                        </a:xfrm>
                        <a:prstGeom prst="rect">
                          <a:avLst/>
                        </a:prstGeom>
                      </a:spPr>
                    </a:pic>
                    <a:pic>
                      <a:nvPicPr>
                        <a:cNvPr id="59" name="Graphic 27" descr="Projector screen">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E17510F-28D2-4D01-BA23-0DE7BFE15D53}"/>
                            </a:ext>
                          </a:extLst>
                        </a:cNvPr>
                        <a:cNvPicPr>
                          <a:picLocks noChangeAspect="1"/>
                        </a:cNvPicPr>
                      </a:nvPicPr>
                      <a:blipFill>
                        <a:blip r:embed="rId22"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3"/>
                            </a:ext>
                          </a:extLst>
                        </a:blip>
                        <a:stretch>
                          <a:fillRect/>
                        </a:stretch>
                      </a:blipFill>
                      <a:spPr>
                        <a:xfrm>
                          <a:off x="6757184" y="4814117"/>
                          <a:ext cx="259932" cy="259932"/>
                        </a:xfrm>
                        <a:prstGeom prst="rect">
                          <a:avLst/>
                        </a:prstGeom>
                      </a:spPr>
                    </a:pic>
                    <a:sp>
                      <a:nvSpPr>
                        <a:cNvPr id="61" name="TextBox 6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0009F4E-313E-4581-BED1-490B83A1B7A9}"/>
                            </a:ext>
                          </a:extLst>
                        </a:cNvPr>
                        <a:cNvSpPr txBox="1"/>
                      </a:nvSpPr>
                      <a:spPr>
                        <a:xfrm>
                          <a:off x="8705306" y="1347137"/>
                          <a:ext cx="667151" cy="335772"/>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a:solidFill>
                                  <a:schemeClr val="bg1"/>
                                </a:solidFill>
                                <a:latin typeface="Casanova Scotia" panose="02000500000000000000" pitchFamily="2" charset="0"/>
                              </a:rPr>
                              <a:t>01</a:t>
                            </a:r>
                            <a:endParaRPr lang="en-US" sz="2000" dirty="0">
                              <a:solidFill>
                                <a:schemeClr val="bg1"/>
                              </a:solidFill>
                              <a:latin typeface="Economica" panose="02000506040000020004" pitchFamily="2" charset="0"/>
                            </a:endParaRPr>
                          </a:p>
                        </a:txBody>
                        <a:useSpRect/>
                      </a:txSp>
                    </a:sp>
                    <a:sp>
                      <a:nvSpPr>
                        <a:cNvPr id="62" name="TextBox 6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65C31E3-EA77-4F87-B1E2-3C165F67D9BE}"/>
                            </a:ext>
                          </a:extLst>
                        </a:cNvPr>
                        <a:cNvSpPr txBox="1"/>
                      </a:nvSpPr>
                      <a:spPr>
                        <a:xfrm>
                          <a:off x="9602776" y="2403003"/>
                          <a:ext cx="667151" cy="335772"/>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a:solidFill>
                                  <a:schemeClr val="bg1"/>
                                </a:solidFill>
                                <a:latin typeface="Casanova Scotia" panose="02000500000000000000" pitchFamily="2" charset="0"/>
                              </a:rPr>
                              <a:t>02</a:t>
                            </a:r>
                            <a:endParaRPr lang="en-US" sz="2000" dirty="0">
                              <a:solidFill>
                                <a:schemeClr val="bg1"/>
                              </a:solidFill>
                              <a:latin typeface="Economica" panose="02000506040000020004" pitchFamily="2" charset="0"/>
                            </a:endParaRPr>
                          </a:p>
                        </a:txBody>
                        <a:useSpRect/>
                      </a:txSp>
                    </a:sp>
                    <a:sp>
                      <a:nvSpPr>
                        <a:cNvPr id="63" name="TextBox 6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6BC0993-7852-4E9D-BB00-2C506B5F5E00}"/>
                            </a:ext>
                          </a:extLst>
                        </a:cNvPr>
                        <a:cNvSpPr txBox="1"/>
                      </a:nvSpPr>
                      <a:spPr>
                        <a:xfrm>
                          <a:off x="8677805" y="4503128"/>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4</a:t>
                            </a:r>
                            <a:endParaRPr lang="en-US" sz="2000" dirty="0">
                              <a:solidFill>
                                <a:schemeClr val="bg1"/>
                              </a:solidFill>
                              <a:latin typeface="Economica" panose="02000506040000020004" pitchFamily="2" charset="0"/>
                            </a:endParaRPr>
                          </a:p>
                        </a:txBody>
                        <a:useSpRect/>
                      </a:txSp>
                    </a:sp>
                    <a:sp>
                      <a:nvSpPr>
                        <a:cNvPr id="65" name="TextBox 6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F0C3495-A64D-47B5-B059-B564A3CE61B8}"/>
                            </a:ext>
                          </a:extLst>
                        </a:cNvPr>
                        <a:cNvSpPr txBox="1"/>
                      </a:nvSpPr>
                      <a:spPr>
                        <a:xfrm>
                          <a:off x="1955949" y="2341456"/>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8</a:t>
                            </a:r>
                            <a:endParaRPr lang="en-US" sz="2000" dirty="0">
                              <a:solidFill>
                                <a:schemeClr val="bg1"/>
                              </a:solidFill>
                              <a:latin typeface="Economica" panose="02000506040000020004" pitchFamily="2" charset="0"/>
                            </a:endParaRPr>
                          </a:p>
                        </a:txBody>
                        <a:useSpRect/>
                      </a:txSp>
                    </a:sp>
                    <a:sp>
                      <a:nvSpPr>
                        <a:cNvPr id="66" name="TextBox 6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D69FE21-1751-4024-809D-72BB7FB367FD}"/>
                            </a:ext>
                          </a:extLst>
                        </a:cNvPr>
                        <a:cNvSpPr txBox="1"/>
                      </a:nvSpPr>
                      <a:spPr>
                        <a:xfrm>
                          <a:off x="2702519" y="1347137"/>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9</a:t>
                            </a:r>
                            <a:endParaRPr lang="en-US" sz="2000" dirty="0">
                              <a:solidFill>
                                <a:schemeClr val="bg1"/>
                              </a:solidFill>
                              <a:latin typeface="Economica" panose="02000506040000020004" pitchFamily="2" charset="0"/>
                            </a:endParaRPr>
                          </a:p>
                        </a:txBody>
                        <a:useSpRect/>
                      </a:txSp>
                    </a:sp>
                    <a:sp>
                      <a:nvSpPr>
                        <a:cNvPr id="68" name="TextBox 6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F93E9DBF-0A88-4132-8D4E-CDB6F7D72F94}"/>
                            </a:ext>
                          </a:extLst>
                        </a:cNvPr>
                        <a:cNvSpPr txBox="1"/>
                      </a:nvSpPr>
                      <a:spPr>
                        <a:xfrm>
                          <a:off x="5480617" y="3119083"/>
                          <a:ext cx="1109958"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spc="300" dirty="0" smtClean="0">
                                <a:latin typeface="Casanova Scotia" panose="02000500000000000000" pitchFamily="2" charset="0"/>
                              </a:rPr>
                              <a:t>R &amp;</a:t>
                            </a:r>
                            <a:r>
                              <a:rPr lang="en-US" sz="2000" b="1" spc="300" dirty="0" smtClean="0">
                                <a:latin typeface="Casanova Scotia" panose="02000500000000000000" pitchFamily="2" charset="0"/>
                              </a:rPr>
                              <a:t> </a:t>
                            </a:r>
                            <a:r>
                              <a:rPr lang="id-ID" sz="2000" b="1" spc="300" dirty="0" smtClean="0">
                                <a:latin typeface="Casanova Scotia" panose="02000500000000000000" pitchFamily="2" charset="0"/>
                              </a:rPr>
                              <a:t>D</a:t>
                            </a:r>
                            <a:endParaRPr lang="en-US" sz="2000" b="1" dirty="0">
                              <a:solidFill>
                                <a:schemeClr val="tx1">
                                  <a:lumMod val="65000"/>
                                  <a:lumOff val="35000"/>
                                </a:schemeClr>
                              </a:solidFill>
                              <a:latin typeface="Economica" panose="02000506040000020004" pitchFamily="2" charset="0"/>
                            </a:endParaRPr>
                          </a:p>
                        </a:txBody>
                        <a:useSpRect/>
                      </a:txSp>
                    </a:sp>
                    <a:sp>
                      <a:nvSpPr>
                        <a:cNvPr id="71" name="TextBox 7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7309932" y="1438456"/>
                          <a:ext cx="1668625"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Potensi &amp; Masalah</a:t>
                            </a:r>
                            <a:endParaRPr lang="en-US" sz="2000" b="1" dirty="0"/>
                          </a:p>
                        </a:txBody>
                        <a:useSpRect/>
                      </a:txSp>
                    </a:sp>
                    <a:sp>
                      <a:nvSpPr>
                        <a:cNvPr id="78" name="TextBox 7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8122439" y="2462870"/>
                          <a:ext cx="1668625"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Pengumpulan</a:t>
                            </a:r>
                          </a:p>
                          <a:p>
                            <a:pPr algn="ctr"/>
                            <a:r>
                              <a:rPr lang="id-ID" sz="2000" b="1" dirty="0" smtClean="0"/>
                              <a:t>Data</a:t>
                            </a:r>
                            <a:endParaRPr lang="en-US" sz="2000" b="1" dirty="0"/>
                          </a:p>
                        </a:txBody>
                        <a:useSpRect/>
                      </a:txSp>
                    </a:sp>
                    <a:sp>
                      <a:nvSpPr>
                        <a:cNvPr id="79" name="TextBox 7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2880960" y="4783238"/>
                          <a:ext cx="1668625"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Revisi Produk</a:t>
                            </a:r>
                            <a:endParaRPr lang="en-US" sz="2000" b="1" dirty="0"/>
                          </a:p>
                        </a:txBody>
                        <a:useSpRect/>
                      </a:txSp>
                    </a:sp>
                    <a:sp>
                      <a:nvSpPr>
                        <a:cNvPr id="82" name="Freeform: Shape 1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2100F0A-00A1-403B-83FF-43364C10EBD8}"/>
                            </a:ext>
                          </a:extLst>
                        </a:cNvPr>
                        <a:cNvSpPr/>
                      </a:nvSpPr>
                      <a:spPr>
                        <a:xfrm rot="18782415">
                          <a:off x="7306956" y="3385183"/>
                          <a:ext cx="869528" cy="882386"/>
                        </a:xfrm>
                        <a:custGeom>
                          <a:avLst/>
                          <a:gdLst>
                            <a:gd name="connsiteX0" fmla="*/ 1193412 w 1195544"/>
                            <a:gd name="connsiteY0" fmla="*/ 627770 h 1213224"/>
                            <a:gd name="connsiteX1" fmla="*/ 1183221 w 1195544"/>
                            <a:gd name="connsiteY1" fmla="*/ 728866 h 1213224"/>
                            <a:gd name="connsiteX2" fmla="*/ 588933 w 1195544"/>
                            <a:gd name="connsiteY2" fmla="*/ 1213224 h 1213224"/>
                            <a:gd name="connsiteX3" fmla="*/ 352812 w 1195544"/>
                            <a:gd name="connsiteY3" fmla="*/ 1165553 h 1213224"/>
                            <a:gd name="connsiteX4" fmla="*/ 294289 w 1195544"/>
                            <a:gd name="connsiteY4" fmla="*/ 1133788 h 1213224"/>
                            <a:gd name="connsiteX5" fmla="*/ 472727 w 1195544"/>
                            <a:gd name="connsiteY5" fmla="*/ 1068479 h 1213224"/>
                            <a:gd name="connsiteX6" fmla="*/ 567780 w 1195544"/>
                            <a:gd name="connsiteY6" fmla="*/ 1022690 h 1213224"/>
                            <a:gd name="connsiteX7" fmla="*/ 588933 w 1195544"/>
                            <a:gd name="connsiteY7" fmla="*/ 1024822 h 1213224"/>
                            <a:gd name="connsiteX8" fmla="*/ 935719 w 1195544"/>
                            <a:gd name="connsiteY8" fmla="*/ 840437 h 1213224"/>
                            <a:gd name="connsiteX9" fmla="*/ 953243 w 1195544"/>
                            <a:gd name="connsiteY9" fmla="*/ 808152 h 1213224"/>
                            <a:gd name="connsiteX10" fmla="*/ 960780 w 1195544"/>
                            <a:gd name="connsiteY10" fmla="*/ 803573 h 1213224"/>
                            <a:gd name="connsiteX11" fmla="*/ 1181967 w 1195544"/>
                            <a:gd name="connsiteY11" fmla="*/ 638172 h 1213224"/>
                            <a:gd name="connsiteX12" fmla="*/ 588933 w 1195544"/>
                            <a:gd name="connsiteY12" fmla="*/ 0 h 1213224"/>
                            <a:gd name="connsiteX13" fmla="*/ 711187 w 1195544"/>
                            <a:gd name="connsiteY13" fmla="*/ 12324 h 1213224"/>
                            <a:gd name="connsiteX14" fmla="*/ 769611 w 1195544"/>
                            <a:gd name="connsiteY14" fmla="*/ 30460 h 1213224"/>
                            <a:gd name="connsiteX15" fmla="*/ 769611 w 1195544"/>
                            <a:gd name="connsiteY15" fmla="*/ 30461 h 1213224"/>
                            <a:gd name="connsiteX16" fmla="*/ 825053 w 1195544"/>
                            <a:gd name="connsiteY16" fmla="*/ 47671 h 1213224"/>
                            <a:gd name="connsiteX17" fmla="*/ 1195544 w 1195544"/>
                            <a:gd name="connsiteY17" fmla="*/ 606612 h 1213224"/>
                            <a:gd name="connsiteX18" fmla="*/ 1193411 w 1195544"/>
                            <a:gd name="connsiteY18" fmla="*/ 627770 h 1213224"/>
                            <a:gd name="connsiteX19" fmla="*/ 1181966 w 1195544"/>
                            <a:gd name="connsiteY19" fmla="*/ 638172 h 1213224"/>
                            <a:gd name="connsiteX20" fmla="*/ 960779 w 1195544"/>
                            <a:gd name="connsiteY20" fmla="*/ 803573 h 1213224"/>
                            <a:gd name="connsiteX21" fmla="*/ 953242 w 1195544"/>
                            <a:gd name="connsiteY21" fmla="*/ 808152 h 1213224"/>
                            <a:gd name="connsiteX22" fmla="*/ 974277 w 1195544"/>
                            <a:gd name="connsiteY22" fmla="*/ 769398 h 1213224"/>
                            <a:gd name="connsiteX23" fmla="*/ 1007142 w 1195544"/>
                            <a:gd name="connsiteY23" fmla="*/ 606612 h 1213224"/>
                            <a:gd name="connsiteX24" fmla="*/ 588932 w 1195544"/>
                            <a:gd name="connsiteY24" fmla="*/ 188402 h 1213224"/>
                            <a:gd name="connsiteX25" fmla="*/ 566249 w 1195544"/>
                            <a:gd name="connsiteY25" fmla="*/ 190689 h 1213224"/>
                            <a:gd name="connsiteX26" fmla="*/ 504649 w 1195544"/>
                            <a:gd name="connsiteY26" fmla="*/ 196899 h 1213224"/>
                            <a:gd name="connsiteX27" fmla="*/ 293214 w 1195544"/>
                            <a:gd name="connsiteY27" fmla="*/ 310893 h 1213224"/>
                            <a:gd name="connsiteX28" fmla="*/ 242709 w 1195544"/>
                            <a:gd name="connsiteY28" fmla="*/ 372107 h 1213224"/>
                            <a:gd name="connsiteX29" fmla="*/ 189399 w 1195544"/>
                            <a:gd name="connsiteY29" fmla="*/ 397787 h 1213224"/>
                            <a:gd name="connsiteX30" fmla="*/ 0 w 1195544"/>
                            <a:gd name="connsiteY30" fmla="*/ 467108 h 1213224"/>
                            <a:gd name="connsiteX31" fmla="*/ 29992 w 1195544"/>
                            <a:gd name="connsiteY31" fmla="*/ 370491 h 1213224"/>
                            <a:gd name="connsiteX32" fmla="*/ 588933 w 1195544"/>
                            <a:gd name="connsiteY32" fmla="*/ 0 h 1213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95544" h="1213224">
                              <a:moveTo>
                                <a:pt x="1193412" y="627770"/>
                              </a:moveTo>
                              <a:lnTo>
                                <a:pt x="1183221" y="728866"/>
                              </a:lnTo>
                              <a:cubicBezTo>
                                <a:pt x="1126657" y="1005289"/>
                                <a:pt x="882078" y="1213224"/>
                                <a:pt x="588933" y="1213224"/>
                              </a:cubicBezTo>
                              <a:cubicBezTo>
                                <a:pt x="505177" y="1213224"/>
                                <a:pt x="425386" y="1196250"/>
                                <a:pt x="352812" y="1165553"/>
                              </a:cubicBezTo>
                              <a:lnTo>
                                <a:pt x="294289" y="1133788"/>
                              </a:lnTo>
                              <a:lnTo>
                                <a:pt x="472727" y="1068479"/>
                              </a:lnTo>
                              <a:lnTo>
                                <a:pt x="567780" y="1022690"/>
                              </a:lnTo>
                              <a:lnTo>
                                <a:pt x="588933" y="1024822"/>
                              </a:lnTo>
                              <a:cubicBezTo>
                                <a:pt x="733290" y="1024822"/>
                                <a:pt x="860564" y="951682"/>
                                <a:pt x="935719" y="840437"/>
                              </a:cubicBezTo>
                              <a:lnTo>
                                <a:pt x="953243" y="808152"/>
                              </a:lnTo>
                              <a:lnTo>
                                <a:pt x="960780" y="803573"/>
                              </a:lnTo>
                              <a:cubicBezTo>
                                <a:pt x="1037207" y="751940"/>
                                <a:pt x="1111017" y="696726"/>
                                <a:pt x="1181967" y="638172"/>
                              </a:cubicBezTo>
                              <a:close/>
                              <a:moveTo>
                                <a:pt x="588933" y="0"/>
                              </a:moveTo>
                              <a:cubicBezTo>
                                <a:pt x="630811" y="0"/>
                                <a:pt x="671698" y="4244"/>
                                <a:pt x="711187" y="12324"/>
                              </a:cubicBezTo>
                              <a:lnTo>
                                <a:pt x="769611" y="30460"/>
                              </a:lnTo>
                              <a:lnTo>
                                <a:pt x="769611" y="30461"/>
                              </a:lnTo>
                              <a:lnTo>
                                <a:pt x="825053" y="47671"/>
                              </a:lnTo>
                              <a:cubicBezTo>
                                <a:pt x="1042775" y="139759"/>
                                <a:pt x="1195544" y="355345"/>
                                <a:pt x="1195544" y="606612"/>
                              </a:cubicBezTo>
                              <a:lnTo>
                                <a:pt x="1193411" y="627770"/>
                              </a:lnTo>
                              <a:lnTo>
                                <a:pt x="1181966" y="638172"/>
                              </a:lnTo>
                              <a:cubicBezTo>
                                <a:pt x="1111016" y="696726"/>
                                <a:pt x="1037206" y="751940"/>
                                <a:pt x="960779" y="803573"/>
                              </a:cubicBezTo>
                              <a:lnTo>
                                <a:pt x="953242" y="808152"/>
                              </a:lnTo>
                              <a:lnTo>
                                <a:pt x="974277" y="769398"/>
                              </a:lnTo>
                              <a:cubicBezTo>
                                <a:pt x="995440" y="719364"/>
                                <a:pt x="1007142" y="664355"/>
                                <a:pt x="1007142" y="606612"/>
                              </a:cubicBezTo>
                              <a:cubicBezTo>
                                <a:pt x="1007142" y="375641"/>
                                <a:pt x="819903" y="188402"/>
                                <a:pt x="588932" y="188402"/>
                              </a:cubicBezTo>
                              <a:lnTo>
                                <a:pt x="566249" y="190689"/>
                              </a:lnTo>
                              <a:lnTo>
                                <a:pt x="504649" y="196899"/>
                              </a:lnTo>
                              <a:cubicBezTo>
                                <a:pt x="422976" y="213612"/>
                                <a:pt x="349975" y="254132"/>
                                <a:pt x="293214" y="310893"/>
                              </a:cubicBezTo>
                              <a:lnTo>
                                <a:pt x="242709" y="372107"/>
                              </a:lnTo>
                              <a:lnTo>
                                <a:pt x="189399" y="397787"/>
                              </a:lnTo>
                              <a:lnTo>
                                <a:pt x="0" y="467108"/>
                              </a:lnTo>
                              <a:lnTo>
                                <a:pt x="29992" y="370491"/>
                              </a:lnTo>
                              <a:cubicBezTo>
                                <a:pt x="122080" y="152769"/>
                                <a:pt x="337666" y="0"/>
                                <a:pt x="588933" y="0"/>
                              </a:cubicBezTo>
                              <a:close/>
                            </a:path>
                          </a:pathLst>
                        </a:custGeom>
                        <a:gradFill>
                          <a:gsLst>
                            <a:gs pos="0">
                              <a:srgbClr val="FEEF85"/>
                            </a:gs>
                            <a:gs pos="88000">
                              <a:srgbClr val="FFC847"/>
                            </a:gs>
                          </a:gsLst>
                          <a:lin ang="600000" scaled="0"/>
                        </a:gradFill>
                        <a:ln>
                          <a:noFill/>
                        </a:ln>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pic>
                      <a:nvPicPr>
                        <a:cNvPr id="83" name="Graphic 27" descr="Projector screen">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E17510F-28D2-4D01-BA23-0DE7BFE15D53}"/>
                            </a:ext>
                          </a:extLst>
                        </a:cNvPr>
                        <a:cNvPicPr>
                          <a:picLocks noChangeAspect="1"/>
                        </a:cNvPicPr>
                      </a:nvPicPr>
                      <a:blipFill>
                        <a:blip r:embed="rId22"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3"/>
                            </a:ext>
                          </a:extLst>
                        </a:blip>
                        <a:stretch>
                          <a:fillRect/>
                        </a:stretch>
                      </a:blipFill>
                      <a:spPr>
                        <a:xfrm>
                          <a:off x="7652119" y="3632477"/>
                          <a:ext cx="259932" cy="259932"/>
                        </a:xfrm>
                        <a:prstGeom prst="rect">
                          <a:avLst/>
                        </a:prstGeom>
                      </a:spPr>
                    </a:pic>
                    <a:sp>
                      <a:nvSpPr>
                        <a:cNvPr id="84" name="TextBox 8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6BC0993-7852-4E9D-BB00-2C506B5F5E00}"/>
                            </a:ext>
                          </a:extLst>
                        </a:cNvPr>
                        <a:cNvSpPr txBox="1"/>
                      </a:nvSpPr>
                      <a:spPr>
                        <a:xfrm>
                          <a:off x="9514815" y="3437339"/>
                          <a:ext cx="667151" cy="335772"/>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a:solidFill>
                                  <a:schemeClr val="bg1"/>
                                </a:solidFill>
                                <a:latin typeface="Casanova Scotia" panose="02000500000000000000" pitchFamily="2" charset="0"/>
                              </a:rPr>
                              <a:t>03</a:t>
                            </a:r>
                            <a:endParaRPr lang="en-US" sz="2000" dirty="0">
                              <a:solidFill>
                                <a:schemeClr val="bg1"/>
                              </a:solidFill>
                              <a:latin typeface="Economica" panose="02000506040000020004" pitchFamily="2" charset="0"/>
                            </a:endParaRPr>
                          </a:p>
                        </a:txBody>
                        <a:useSpRect/>
                      </a:txSp>
                    </a:sp>
                    <a:sp>
                      <a:nvSpPr>
                        <a:cNvPr id="85" name="TextBox 8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8126655" y="3778005"/>
                          <a:ext cx="1825934"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Desain Produk</a:t>
                            </a:r>
                            <a:endParaRPr lang="en-US" sz="2000" b="1" dirty="0"/>
                          </a:p>
                        </a:txBody>
                        <a:useSpRect/>
                      </a:txSp>
                    </a:sp>
                    <a:sp>
                      <a:nvSpPr>
                        <a:cNvPr id="88" name="Freeform: Shape 1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21E6C20-B098-4844-B9DC-41D781AA13AA}"/>
                            </a:ext>
                          </a:extLst>
                        </a:cNvPr>
                        <a:cNvSpPr/>
                      </a:nvSpPr>
                      <a:spPr>
                        <a:xfrm rot="2631665">
                          <a:off x="3812688" y="3416897"/>
                          <a:ext cx="880955" cy="882387"/>
                        </a:xfrm>
                        <a:custGeom>
                          <a:avLst/>
                          <a:gdLst>
                            <a:gd name="connsiteX0" fmla="*/ 0 w 1211256"/>
                            <a:gd name="connsiteY0" fmla="*/ 626136 h 1213225"/>
                            <a:gd name="connsiteX1" fmla="*/ 13244 w 1211256"/>
                            <a:gd name="connsiteY1" fmla="*/ 638173 h 1213225"/>
                            <a:gd name="connsiteX2" fmla="*/ 234431 w 1211256"/>
                            <a:gd name="connsiteY2" fmla="*/ 803574 h 1213225"/>
                            <a:gd name="connsiteX3" fmla="*/ 239530 w 1211256"/>
                            <a:gd name="connsiteY3" fmla="*/ 806672 h 1213225"/>
                            <a:gd name="connsiteX4" fmla="*/ 257858 w 1211256"/>
                            <a:gd name="connsiteY4" fmla="*/ 840438 h 1213225"/>
                            <a:gd name="connsiteX5" fmla="*/ 604644 w 1211256"/>
                            <a:gd name="connsiteY5" fmla="*/ 1024823 h 1213225"/>
                            <a:gd name="connsiteX6" fmla="*/ 627148 w 1211256"/>
                            <a:gd name="connsiteY6" fmla="*/ 1022555 h 1213225"/>
                            <a:gd name="connsiteX7" fmla="*/ 722484 w 1211256"/>
                            <a:gd name="connsiteY7" fmla="*/ 1068480 h 1213225"/>
                            <a:gd name="connsiteX8" fmla="*/ 899946 w 1211256"/>
                            <a:gd name="connsiteY8" fmla="*/ 1133432 h 1213225"/>
                            <a:gd name="connsiteX9" fmla="*/ 840765 w 1211256"/>
                            <a:gd name="connsiteY9" fmla="*/ 1165554 h 1213225"/>
                            <a:gd name="connsiteX10" fmla="*/ 604644 w 1211256"/>
                            <a:gd name="connsiteY10" fmla="*/ 1213225 h 1213225"/>
                            <a:gd name="connsiteX11" fmla="*/ 10356 w 1211256"/>
                            <a:gd name="connsiteY11" fmla="*/ 728867 h 1213225"/>
                            <a:gd name="connsiteX12" fmla="*/ 604644 w 1211256"/>
                            <a:gd name="connsiteY12" fmla="*/ 0 h 1213225"/>
                            <a:gd name="connsiteX13" fmla="*/ 1163585 w 1211256"/>
                            <a:gd name="connsiteY13" fmla="*/ 370491 h 1213225"/>
                            <a:gd name="connsiteX14" fmla="*/ 1193368 w 1211256"/>
                            <a:gd name="connsiteY14" fmla="*/ 466434 h 1213225"/>
                            <a:gd name="connsiteX15" fmla="*/ 1198932 w 1211256"/>
                            <a:gd name="connsiteY15" fmla="*/ 484358 h 1213225"/>
                            <a:gd name="connsiteX16" fmla="*/ 1211256 w 1211256"/>
                            <a:gd name="connsiteY16" fmla="*/ 606612 h 1213225"/>
                            <a:gd name="connsiteX17" fmla="*/ 943807 w 1211256"/>
                            <a:gd name="connsiteY17" fmla="*/ 1109624 h 1213225"/>
                            <a:gd name="connsiteX18" fmla="*/ 899946 w 1211256"/>
                            <a:gd name="connsiteY18" fmla="*/ 1133431 h 1213225"/>
                            <a:gd name="connsiteX19" fmla="*/ 722484 w 1211256"/>
                            <a:gd name="connsiteY19" fmla="*/ 1068479 h 1213225"/>
                            <a:gd name="connsiteX20" fmla="*/ 627148 w 1211256"/>
                            <a:gd name="connsiteY20" fmla="*/ 1022554 h 1213225"/>
                            <a:gd name="connsiteX21" fmla="*/ 688928 w 1211256"/>
                            <a:gd name="connsiteY21" fmla="*/ 1016325 h 1213225"/>
                            <a:gd name="connsiteX22" fmla="*/ 1022854 w 1211256"/>
                            <a:gd name="connsiteY22" fmla="*/ 606612 h 1213225"/>
                            <a:gd name="connsiteX23" fmla="*/ 951430 w 1211256"/>
                            <a:gd name="connsiteY23" fmla="*/ 372787 h 1213225"/>
                            <a:gd name="connsiteX24" fmla="*/ 949791 w 1211256"/>
                            <a:gd name="connsiteY24" fmla="*/ 370801 h 1213225"/>
                            <a:gd name="connsiteX25" fmla="*/ 900363 w 1211256"/>
                            <a:gd name="connsiteY25" fmla="*/ 310893 h 1213225"/>
                            <a:gd name="connsiteX26" fmla="*/ 688928 w 1211256"/>
                            <a:gd name="connsiteY26" fmla="*/ 196899 h 1213225"/>
                            <a:gd name="connsiteX27" fmla="*/ 629216 w 1211256"/>
                            <a:gd name="connsiteY27" fmla="*/ 190880 h 1213225"/>
                            <a:gd name="connsiteX28" fmla="*/ 476251 w 1211256"/>
                            <a:gd name="connsiteY28" fmla="*/ 76494 h 1213225"/>
                            <a:gd name="connsiteX29" fmla="*/ 425184 w 1211256"/>
                            <a:gd name="connsiteY29" fmla="*/ 30082 h 1213225"/>
                            <a:gd name="connsiteX30" fmla="*/ 482390 w 1211256"/>
                            <a:gd name="connsiteY30" fmla="*/ 12324 h 1213225"/>
                            <a:gd name="connsiteX31" fmla="*/ 604644 w 1211256"/>
                            <a:gd name="connsiteY31" fmla="*/ 0 h 12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1256" h="1213225">
                              <a:moveTo>
                                <a:pt x="0" y="626136"/>
                              </a:moveTo>
                              <a:lnTo>
                                <a:pt x="13244" y="638173"/>
                              </a:lnTo>
                              <a:cubicBezTo>
                                <a:pt x="84194" y="696727"/>
                                <a:pt x="158004" y="751941"/>
                                <a:pt x="234431" y="803574"/>
                              </a:cubicBezTo>
                              <a:lnTo>
                                <a:pt x="239530" y="806672"/>
                              </a:lnTo>
                              <a:lnTo>
                                <a:pt x="257858" y="840438"/>
                              </a:lnTo>
                              <a:cubicBezTo>
                                <a:pt x="333013" y="951683"/>
                                <a:pt x="460287" y="1024823"/>
                                <a:pt x="604644" y="1024823"/>
                              </a:cubicBezTo>
                              <a:lnTo>
                                <a:pt x="627148" y="1022555"/>
                              </a:lnTo>
                              <a:lnTo>
                                <a:pt x="722484" y="1068480"/>
                              </a:lnTo>
                              <a:lnTo>
                                <a:pt x="899946" y="1133432"/>
                              </a:lnTo>
                              <a:lnTo>
                                <a:pt x="840765" y="1165554"/>
                              </a:lnTo>
                              <a:cubicBezTo>
                                <a:pt x="768191" y="1196251"/>
                                <a:pt x="688400" y="1213225"/>
                                <a:pt x="604644" y="1213225"/>
                              </a:cubicBezTo>
                              <a:cubicBezTo>
                                <a:pt x="311499" y="1213225"/>
                                <a:pt x="66920" y="1005290"/>
                                <a:pt x="10356" y="728867"/>
                              </a:cubicBezTo>
                              <a:close/>
                              <a:moveTo>
                                <a:pt x="604644" y="0"/>
                              </a:moveTo>
                              <a:cubicBezTo>
                                <a:pt x="855911" y="0"/>
                                <a:pt x="1071497" y="152769"/>
                                <a:pt x="1163585" y="370491"/>
                              </a:cubicBezTo>
                              <a:lnTo>
                                <a:pt x="1193368" y="466434"/>
                              </a:lnTo>
                              <a:lnTo>
                                <a:pt x="1198932" y="484358"/>
                              </a:lnTo>
                              <a:cubicBezTo>
                                <a:pt x="1207012" y="523848"/>
                                <a:pt x="1211256" y="564734"/>
                                <a:pt x="1211256" y="606612"/>
                              </a:cubicBezTo>
                              <a:cubicBezTo>
                                <a:pt x="1211256" y="816002"/>
                                <a:pt x="1105166" y="1000612"/>
                                <a:pt x="943807" y="1109624"/>
                              </a:cubicBezTo>
                              <a:lnTo>
                                <a:pt x="899946" y="1133431"/>
                              </a:lnTo>
                              <a:lnTo>
                                <a:pt x="722484" y="1068479"/>
                              </a:lnTo>
                              <a:lnTo>
                                <a:pt x="627148" y="1022554"/>
                              </a:lnTo>
                              <a:lnTo>
                                <a:pt x="688928" y="1016325"/>
                              </a:lnTo>
                              <a:cubicBezTo>
                                <a:pt x="879499" y="977329"/>
                                <a:pt x="1022854" y="808712"/>
                                <a:pt x="1022854" y="606612"/>
                              </a:cubicBezTo>
                              <a:cubicBezTo>
                                <a:pt x="1022854" y="519998"/>
                                <a:pt x="996523" y="439534"/>
                                <a:pt x="951430" y="372787"/>
                              </a:cubicBezTo>
                              <a:lnTo>
                                <a:pt x="949791" y="370801"/>
                              </a:lnTo>
                              <a:lnTo>
                                <a:pt x="900363" y="310893"/>
                              </a:lnTo>
                              <a:cubicBezTo>
                                <a:pt x="843602" y="254132"/>
                                <a:pt x="770601" y="213612"/>
                                <a:pt x="688928" y="196899"/>
                              </a:cubicBezTo>
                              <a:lnTo>
                                <a:pt x="629216" y="190880"/>
                              </a:lnTo>
                              <a:lnTo>
                                <a:pt x="476251" y="76494"/>
                              </a:lnTo>
                              <a:lnTo>
                                <a:pt x="425184" y="30082"/>
                              </a:lnTo>
                              <a:lnTo>
                                <a:pt x="482390" y="12324"/>
                              </a:lnTo>
                              <a:cubicBezTo>
                                <a:pt x="521879" y="4244"/>
                                <a:pt x="562766" y="0"/>
                                <a:pt x="604644" y="0"/>
                              </a:cubicBezTo>
                              <a:close/>
                            </a:path>
                          </a:pathLst>
                        </a:custGeom>
                        <a:gradFill>
                          <a:gsLst>
                            <a:gs pos="0">
                              <a:srgbClr val="CAF872"/>
                            </a:gs>
                            <a:gs pos="97000">
                              <a:srgbClr val="99E203"/>
                            </a:gs>
                          </a:gsLst>
                          <a:lin ang="11400000" scaled="0"/>
                        </a:gradFill>
                        <a:ln>
                          <a:noFill/>
                        </a:ln>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pic>
                      <a:nvPicPr>
                        <a:cNvPr id="89" name="Graphic 23" descr="Laptop">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66A4C9D-91AF-481B-973B-9B595BDB5295}"/>
                            </a:ext>
                          </a:extLst>
                        </a:cNvPr>
                        <a:cNvPicPr>
                          <a:picLocks noChangeAspect="1"/>
                        </a:cNvPicPr>
                      </a:nvPicPr>
                      <a:blipFill>
                        <a:blip r:embed="rId14"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5"/>
                            </a:ext>
                          </a:extLst>
                        </a:blip>
                        <a:stretch>
                          <a:fillRect/>
                        </a:stretch>
                      </a:blipFill>
                      <a:spPr>
                        <a:xfrm>
                          <a:off x="4155658" y="3750059"/>
                          <a:ext cx="259932" cy="259932"/>
                        </a:xfrm>
                        <a:prstGeom prst="rect">
                          <a:avLst/>
                        </a:prstGeom>
                      </a:spPr>
                    </a:pic>
                    <a:sp>
                      <a:nvSpPr>
                        <a:cNvPr id="90" name="TextBox 8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A64E9FF-19DC-4A1F-BBDB-3DF5A4553B7C}"/>
                            </a:ext>
                          </a:extLst>
                        </a:cNvPr>
                        <a:cNvSpPr txBox="1"/>
                      </a:nvSpPr>
                      <a:spPr>
                        <a:xfrm>
                          <a:off x="2009792" y="3414667"/>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7</a:t>
                            </a:r>
                            <a:endParaRPr lang="en-US" sz="2000" dirty="0">
                              <a:solidFill>
                                <a:schemeClr val="bg1"/>
                              </a:solidFill>
                              <a:latin typeface="Economica" panose="02000506040000020004" pitchFamily="2" charset="0"/>
                            </a:endParaRPr>
                          </a:p>
                        </a:txBody>
                        <a:useSpRect/>
                      </a:txSp>
                    </a:sp>
                    <a:sp>
                      <a:nvSpPr>
                        <a:cNvPr id="91" name="Rounded Rectangle 90"/>
                        <a:cNvSpPr/>
                      </a:nvSpPr>
                      <a:spPr>
                        <a:xfrm>
                          <a:off x="4632960" y="5498616"/>
                          <a:ext cx="2781300" cy="876300"/>
                        </a:xfrm>
                        <a:prstGeom prst="roundRect">
                          <a:avLst/>
                        </a:prstGeom>
                        <a:ln>
                          <a:noFill/>
                        </a:ln>
                        <a:effectLst>
                          <a:outerShdw blurRad="50800" dist="38100" dir="5400000" algn="t" rotWithShape="0">
                            <a:prstClr val="black">
                              <a:alpha val="40000"/>
                            </a:prstClr>
                          </a:outerShdw>
                        </a:effectLst>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1"/>
                        </a:lnRef>
                        <a:fillRef idx="2">
                          <a:schemeClr val="accent1"/>
                        </a:fillRef>
                        <a:effectRef idx="1">
                          <a:schemeClr val="accent1"/>
                        </a:effectRef>
                        <a:fontRef idx="minor">
                          <a:schemeClr val="dk1"/>
                        </a:fontRef>
                      </a:style>
                    </a:sp>
                    <a:sp>
                      <a:nvSpPr>
                        <a:cNvPr id="92" name="Freeform: Shape 1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ADAEE61-41DF-4D82-A45C-7640FA1AB6F0}"/>
                            </a:ext>
                          </a:extLst>
                        </a:cNvPr>
                        <a:cNvSpPr/>
                      </a:nvSpPr>
                      <a:spPr>
                        <a:xfrm rot="881614">
                          <a:off x="5545503" y="4744144"/>
                          <a:ext cx="869938" cy="882386"/>
                        </a:xfrm>
                        <a:custGeom>
                          <a:avLst/>
                          <a:gdLst>
                            <a:gd name="connsiteX0" fmla="*/ 243284 w 1196108"/>
                            <a:gd name="connsiteY0" fmla="*/ 403263 h 1213224"/>
                            <a:gd name="connsiteX1" fmla="*/ 221267 w 1196108"/>
                            <a:gd name="connsiteY1" fmla="*/ 443827 h 1213224"/>
                            <a:gd name="connsiteX2" fmla="*/ 188402 w 1196108"/>
                            <a:gd name="connsiteY2" fmla="*/ 606613 h 1213224"/>
                            <a:gd name="connsiteX3" fmla="*/ 606612 w 1196108"/>
                            <a:gd name="connsiteY3" fmla="*/ 1024823 h 1213224"/>
                            <a:gd name="connsiteX4" fmla="*/ 627774 w 1196108"/>
                            <a:gd name="connsiteY4" fmla="*/ 1022690 h 1213224"/>
                            <a:gd name="connsiteX5" fmla="*/ 627775 w 1196108"/>
                            <a:gd name="connsiteY5" fmla="*/ 1022689 h 1213224"/>
                            <a:gd name="connsiteX6" fmla="*/ 690896 w 1196108"/>
                            <a:gd name="connsiteY6" fmla="*/ 1016325 h 1213224"/>
                            <a:gd name="connsiteX7" fmla="*/ 953398 w 1196108"/>
                            <a:gd name="connsiteY7" fmla="*/ 840437 h 1213224"/>
                            <a:gd name="connsiteX8" fmla="*/ 954139 w 1196108"/>
                            <a:gd name="connsiteY8" fmla="*/ 839071 h 1213224"/>
                            <a:gd name="connsiteX9" fmla="*/ 1007780 w 1196108"/>
                            <a:gd name="connsiteY9" fmla="*/ 813231 h 1213224"/>
                            <a:gd name="connsiteX10" fmla="*/ 1196108 w 1196108"/>
                            <a:gd name="connsiteY10" fmla="*/ 744302 h 1213224"/>
                            <a:gd name="connsiteX11" fmla="*/ 1165553 w 1196108"/>
                            <a:gd name="connsiteY11" fmla="*/ 842733 h 1213224"/>
                            <a:gd name="connsiteX12" fmla="*/ 606612 w 1196108"/>
                            <a:gd name="connsiteY12" fmla="*/ 1213224 h 1213224"/>
                            <a:gd name="connsiteX13" fmla="*/ 484358 w 1196108"/>
                            <a:gd name="connsiteY13" fmla="*/ 1200900 h 1213224"/>
                            <a:gd name="connsiteX14" fmla="*/ 425344 w 1196108"/>
                            <a:gd name="connsiteY14" fmla="*/ 1182581 h 1213224"/>
                            <a:gd name="connsiteX15" fmla="*/ 425343 w 1196108"/>
                            <a:gd name="connsiteY15" fmla="*/ 1182582 h 1213224"/>
                            <a:gd name="connsiteX16" fmla="*/ 370491 w 1196108"/>
                            <a:gd name="connsiteY16" fmla="*/ 1165554 h 1213224"/>
                            <a:gd name="connsiteX17" fmla="*/ 0 w 1196108"/>
                            <a:gd name="connsiteY17" fmla="*/ 606613 h 1213224"/>
                            <a:gd name="connsiteX18" fmla="*/ 2213 w 1196108"/>
                            <a:gd name="connsiteY18" fmla="*/ 584661 h 1213224"/>
                            <a:gd name="connsiteX19" fmla="*/ 15212 w 1196108"/>
                            <a:gd name="connsiteY19" fmla="*/ 572847 h 1213224"/>
                            <a:gd name="connsiteX20" fmla="*/ 236399 w 1196108"/>
                            <a:gd name="connsiteY20" fmla="*/ 407446 h 1213224"/>
                            <a:gd name="connsiteX21" fmla="*/ 606611 w 1196108"/>
                            <a:gd name="connsiteY21" fmla="*/ 0 h 1213224"/>
                            <a:gd name="connsiteX22" fmla="*/ 842732 w 1196108"/>
                            <a:gd name="connsiteY22" fmla="*/ 47671 h 1213224"/>
                            <a:gd name="connsiteX23" fmla="*/ 899486 w 1196108"/>
                            <a:gd name="connsiteY23" fmla="*/ 78476 h 1213224"/>
                            <a:gd name="connsiteX24" fmla="*/ 724451 w 1196108"/>
                            <a:gd name="connsiteY24" fmla="*/ 142539 h 1213224"/>
                            <a:gd name="connsiteX25" fmla="*/ 625328 w 1196108"/>
                            <a:gd name="connsiteY25" fmla="*/ 190289 h 1213224"/>
                            <a:gd name="connsiteX26" fmla="*/ 606611 w 1196108"/>
                            <a:gd name="connsiteY26" fmla="*/ 188402 h 1213224"/>
                            <a:gd name="connsiteX27" fmla="*/ 259825 w 1196108"/>
                            <a:gd name="connsiteY27" fmla="*/ 372787 h 1213224"/>
                            <a:gd name="connsiteX28" fmla="*/ 243283 w 1196108"/>
                            <a:gd name="connsiteY28" fmla="*/ 403262 h 1213224"/>
                            <a:gd name="connsiteX29" fmla="*/ 236398 w 1196108"/>
                            <a:gd name="connsiteY29" fmla="*/ 407445 h 1213224"/>
                            <a:gd name="connsiteX30" fmla="*/ 15211 w 1196108"/>
                            <a:gd name="connsiteY30" fmla="*/ 572846 h 1213224"/>
                            <a:gd name="connsiteX31" fmla="*/ 2212 w 1196108"/>
                            <a:gd name="connsiteY31" fmla="*/ 584660 h 1213224"/>
                            <a:gd name="connsiteX32" fmla="*/ 12323 w 1196108"/>
                            <a:gd name="connsiteY32" fmla="*/ 484358 h 1213224"/>
                            <a:gd name="connsiteX33" fmla="*/ 606611 w 1196108"/>
                            <a:gd name="connsiteY33" fmla="*/ 0 h 1213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96108" h="1213224">
                              <a:moveTo>
                                <a:pt x="243284" y="403263"/>
                              </a:moveTo>
                              <a:lnTo>
                                <a:pt x="221267" y="443827"/>
                              </a:lnTo>
                              <a:cubicBezTo>
                                <a:pt x="200104" y="493861"/>
                                <a:pt x="188402" y="548870"/>
                                <a:pt x="188402" y="606613"/>
                              </a:cubicBezTo>
                              <a:cubicBezTo>
                                <a:pt x="188402" y="837584"/>
                                <a:pt x="375641" y="1024823"/>
                                <a:pt x="606612" y="1024823"/>
                              </a:cubicBezTo>
                              <a:lnTo>
                                <a:pt x="627774" y="1022690"/>
                              </a:lnTo>
                              <a:lnTo>
                                <a:pt x="627775" y="1022689"/>
                              </a:lnTo>
                              <a:lnTo>
                                <a:pt x="690896" y="1016325"/>
                              </a:lnTo>
                              <a:cubicBezTo>
                                <a:pt x="799794" y="994042"/>
                                <a:pt x="893274" y="929433"/>
                                <a:pt x="953398" y="840437"/>
                              </a:cubicBezTo>
                              <a:lnTo>
                                <a:pt x="954139" y="839071"/>
                              </a:lnTo>
                              <a:lnTo>
                                <a:pt x="1007780" y="813231"/>
                              </a:lnTo>
                              <a:lnTo>
                                <a:pt x="1196108" y="744302"/>
                              </a:lnTo>
                              <a:lnTo>
                                <a:pt x="1165553" y="842733"/>
                              </a:lnTo>
                              <a:cubicBezTo>
                                <a:pt x="1073465" y="1060455"/>
                                <a:pt x="857879" y="1213224"/>
                                <a:pt x="606612" y="1213224"/>
                              </a:cubicBezTo>
                              <a:cubicBezTo>
                                <a:pt x="564734" y="1213224"/>
                                <a:pt x="523847" y="1208980"/>
                                <a:pt x="484358" y="1200900"/>
                              </a:cubicBezTo>
                              <a:lnTo>
                                <a:pt x="425344" y="1182581"/>
                              </a:lnTo>
                              <a:lnTo>
                                <a:pt x="425343" y="1182582"/>
                              </a:lnTo>
                              <a:lnTo>
                                <a:pt x="370491" y="1165554"/>
                              </a:lnTo>
                              <a:cubicBezTo>
                                <a:pt x="152769" y="1073466"/>
                                <a:pt x="0" y="857880"/>
                                <a:pt x="0" y="606613"/>
                              </a:cubicBezTo>
                              <a:lnTo>
                                <a:pt x="2213" y="584661"/>
                              </a:lnTo>
                              <a:lnTo>
                                <a:pt x="15212" y="572847"/>
                              </a:lnTo>
                              <a:cubicBezTo>
                                <a:pt x="86162" y="514294"/>
                                <a:pt x="159972" y="459080"/>
                                <a:pt x="236399" y="407446"/>
                              </a:cubicBezTo>
                              <a:close/>
                              <a:moveTo>
                                <a:pt x="606611" y="0"/>
                              </a:moveTo>
                              <a:cubicBezTo>
                                <a:pt x="690367" y="0"/>
                                <a:pt x="770158" y="16974"/>
                                <a:pt x="842732" y="47671"/>
                              </a:cubicBezTo>
                              <a:lnTo>
                                <a:pt x="899486" y="78476"/>
                              </a:lnTo>
                              <a:lnTo>
                                <a:pt x="724451" y="142539"/>
                              </a:lnTo>
                              <a:lnTo>
                                <a:pt x="625328" y="190289"/>
                              </a:lnTo>
                              <a:lnTo>
                                <a:pt x="606611" y="188402"/>
                              </a:lnTo>
                              <a:cubicBezTo>
                                <a:pt x="462254" y="188402"/>
                                <a:pt x="334980" y="261542"/>
                                <a:pt x="259825" y="372787"/>
                              </a:cubicBezTo>
                              <a:lnTo>
                                <a:pt x="243283" y="403262"/>
                              </a:lnTo>
                              <a:lnTo>
                                <a:pt x="236398" y="407445"/>
                              </a:lnTo>
                              <a:cubicBezTo>
                                <a:pt x="159971" y="459079"/>
                                <a:pt x="86161" y="514293"/>
                                <a:pt x="15211" y="572846"/>
                              </a:cubicBezTo>
                              <a:lnTo>
                                <a:pt x="2212" y="584660"/>
                              </a:lnTo>
                              <a:lnTo>
                                <a:pt x="12323" y="484358"/>
                              </a:lnTo>
                              <a:cubicBezTo>
                                <a:pt x="68887" y="207935"/>
                                <a:pt x="313466" y="0"/>
                                <a:pt x="606611" y="0"/>
                              </a:cubicBezTo>
                              <a:close/>
                            </a:path>
                          </a:pathLst>
                        </a:custGeom>
                        <a:ln>
                          <a:noFill/>
                        </a:ln>
                      </a:spPr>
                      <a:txSp>
                        <a:txBody>
                          <a:bodyPr wrap="square" rtlCol="0" anchor="ctr">
                            <a:no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solidFill>
                                <a:schemeClr val="tx1"/>
                              </a:solidFill>
                            </a:endParaRPr>
                          </a:p>
                        </a:txBody>
                        <a:useSpRect/>
                      </a:txSp>
                      <a:style>
                        <a:lnRef idx="1">
                          <a:schemeClr val="accent1"/>
                        </a:lnRef>
                        <a:fillRef idx="2">
                          <a:schemeClr val="accent1"/>
                        </a:fillRef>
                        <a:effectRef idx="1">
                          <a:schemeClr val="accent1"/>
                        </a:effectRef>
                        <a:fontRef idx="minor">
                          <a:schemeClr val="dk1"/>
                        </a:fontRef>
                      </a:style>
                    </a:sp>
                    <a:sp>
                      <a:nvSpPr>
                        <a:cNvPr id="47" name="Freeform: Shape 1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21E6C20-B098-4844-B9DC-41D781AA13AA}"/>
                            </a:ext>
                          </a:extLst>
                        </a:cNvPr>
                        <a:cNvSpPr/>
                      </a:nvSpPr>
                      <a:spPr>
                        <a:xfrm rot="251133">
                          <a:off x="4566828" y="4420118"/>
                          <a:ext cx="880955" cy="882387"/>
                        </a:xfrm>
                        <a:custGeom>
                          <a:avLst/>
                          <a:gdLst>
                            <a:gd name="connsiteX0" fmla="*/ 0 w 1211256"/>
                            <a:gd name="connsiteY0" fmla="*/ 626136 h 1213225"/>
                            <a:gd name="connsiteX1" fmla="*/ 13244 w 1211256"/>
                            <a:gd name="connsiteY1" fmla="*/ 638173 h 1213225"/>
                            <a:gd name="connsiteX2" fmla="*/ 234431 w 1211256"/>
                            <a:gd name="connsiteY2" fmla="*/ 803574 h 1213225"/>
                            <a:gd name="connsiteX3" fmla="*/ 239530 w 1211256"/>
                            <a:gd name="connsiteY3" fmla="*/ 806672 h 1213225"/>
                            <a:gd name="connsiteX4" fmla="*/ 257858 w 1211256"/>
                            <a:gd name="connsiteY4" fmla="*/ 840438 h 1213225"/>
                            <a:gd name="connsiteX5" fmla="*/ 604644 w 1211256"/>
                            <a:gd name="connsiteY5" fmla="*/ 1024823 h 1213225"/>
                            <a:gd name="connsiteX6" fmla="*/ 627148 w 1211256"/>
                            <a:gd name="connsiteY6" fmla="*/ 1022555 h 1213225"/>
                            <a:gd name="connsiteX7" fmla="*/ 722484 w 1211256"/>
                            <a:gd name="connsiteY7" fmla="*/ 1068480 h 1213225"/>
                            <a:gd name="connsiteX8" fmla="*/ 899946 w 1211256"/>
                            <a:gd name="connsiteY8" fmla="*/ 1133432 h 1213225"/>
                            <a:gd name="connsiteX9" fmla="*/ 840765 w 1211256"/>
                            <a:gd name="connsiteY9" fmla="*/ 1165554 h 1213225"/>
                            <a:gd name="connsiteX10" fmla="*/ 604644 w 1211256"/>
                            <a:gd name="connsiteY10" fmla="*/ 1213225 h 1213225"/>
                            <a:gd name="connsiteX11" fmla="*/ 10356 w 1211256"/>
                            <a:gd name="connsiteY11" fmla="*/ 728867 h 1213225"/>
                            <a:gd name="connsiteX12" fmla="*/ 604644 w 1211256"/>
                            <a:gd name="connsiteY12" fmla="*/ 0 h 1213225"/>
                            <a:gd name="connsiteX13" fmla="*/ 1163585 w 1211256"/>
                            <a:gd name="connsiteY13" fmla="*/ 370491 h 1213225"/>
                            <a:gd name="connsiteX14" fmla="*/ 1193368 w 1211256"/>
                            <a:gd name="connsiteY14" fmla="*/ 466434 h 1213225"/>
                            <a:gd name="connsiteX15" fmla="*/ 1198932 w 1211256"/>
                            <a:gd name="connsiteY15" fmla="*/ 484358 h 1213225"/>
                            <a:gd name="connsiteX16" fmla="*/ 1211256 w 1211256"/>
                            <a:gd name="connsiteY16" fmla="*/ 606612 h 1213225"/>
                            <a:gd name="connsiteX17" fmla="*/ 943807 w 1211256"/>
                            <a:gd name="connsiteY17" fmla="*/ 1109624 h 1213225"/>
                            <a:gd name="connsiteX18" fmla="*/ 899946 w 1211256"/>
                            <a:gd name="connsiteY18" fmla="*/ 1133431 h 1213225"/>
                            <a:gd name="connsiteX19" fmla="*/ 722484 w 1211256"/>
                            <a:gd name="connsiteY19" fmla="*/ 1068479 h 1213225"/>
                            <a:gd name="connsiteX20" fmla="*/ 627148 w 1211256"/>
                            <a:gd name="connsiteY20" fmla="*/ 1022554 h 1213225"/>
                            <a:gd name="connsiteX21" fmla="*/ 688928 w 1211256"/>
                            <a:gd name="connsiteY21" fmla="*/ 1016325 h 1213225"/>
                            <a:gd name="connsiteX22" fmla="*/ 1022854 w 1211256"/>
                            <a:gd name="connsiteY22" fmla="*/ 606612 h 1213225"/>
                            <a:gd name="connsiteX23" fmla="*/ 951430 w 1211256"/>
                            <a:gd name="connsiteY23" fmla="*/ 372787 h 1213225"/>
                            <a:gd name="connsiteX24" fmla="*/ 949791 w 1211256"/>
                            <a:gd name="connsiteY24" fmla="*/ 370801 h 1213225"/>
                            <a:gd name="connsiteX25" fmla="*/ 900363 w 1211256"/>
                            <a:gd name="connsiteY25" fmla="*/ 310893 h 1213225"/>
                            <a:gd name="connsiteX26" fmla="*/ 688928 w 1211256"/>
                            <a:gd name="connsiteY26" fmla="*/ 196899 h 1213225"/>
                            <a:gd name="connsiteX27" fmla="*/ 629216 w 1211256"/>
                            <a:gd name="connsiteY27" fmla="*/ 190880 h 1213225"/>
                            <a:gd name="connsiteX28" fmla="*/ 476251 w 1211256"/>
                            <a:gd name="connsiteY28" fmla="*/ 76494 h 1213225"/>
                            <a:gd name="connsiteX29" fmla="*/ 425184 w 1211256"/>
                            <a:gd name="connsiteY29" fmla="*/ 30082 h 1213225"/>
                            <a:gd name="connsiteX30" fmla="*/ 482390 w 1211256"/>
                            <a:gd name="connsiteY30" fmla="*/ 12324 h 1213225"/>
                            <a:gd name="connsiteX31" fmla="*/ 604644 w 1211256"/>
                            <a:gd name="connsiteY31" fmla="*/ 0 h 12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1256" h="1213225">
                              <a:moveTo>
                                <a:pt x="0" y="626136"/>
                              </a:moveTo>
                              <a:lnTo>
                                <a:pt x="13244" y="638173"/>
                              </a:lnTo>
                              <a:cubicBezTo>
                                <a:pt x="84194" y="696727"/>
                                <a:pt x="158004" y="751941"/>
                                <a:pt x="234431" y="803574"/>
                              </a:cubicBezTo>
                              <a:lnTo>
                                <a:pt x="239530" y="806672"/>
                              </a:lnTo>
                              <a:lnTo>
                                <a:pt x="257858" y="840438"/>
                              </a:lnTo>
                              <a:cubicBezTo>
                                <a:pt x="333013" y="951683"/>
                                <a:pt x="460287" y="1024823"/>
                                <a:pt x="604644" y="1024823"/>
                              </a:cubicBezTo>
                              <a:lnTo>
                                <a:pt x="627148" y="1022555"/>
                              </a:lnTo>
                              <a:lnTo>
                                <a:pt x="722484" y="1068480"/>
                              </a:lnTo>
                              <a:lnTo>
                                <a:pt x="899946" y="1133432"/>
                              </a:lnTo>
                              <a:lnTo>
                                <a:pt x="840765" y="1165554"/>
                              </a:lnTo>
                              <a:cubicBezTo>
                                <a:pt x="768191" y="1196251"/>
                                <a:pt x="688400" y="1213225"/>
                                <a:pt x="604644" y="1213225"/>
                              </a:cubicBezTo>
                              <a:cubicBezTo>
                                <a:pt x="311499" y="1213225"/>
                                <a:pt x="66920" y="1005290"/>
                                <a:pt x="10356" y="728867"/>
                              </a:cubicBezTo>
                              <a:close/>
                              <a:moveTo>
                                <a:pt x="604644" y="0"/>
                              </a:moveTo>
                              <a:cubicBezTo>
                                <a:pt x="855911" y="0"/>
                                <a:pt x="1071497" y="152769"/>
                                <a:pt x="1163585" y="370491"/>
                              </a:cubicBezTo>
                              <a:lnTo>
                                <a:pt x="1193368" y="466434"/>
                              </a:lnTo>
                              <a:lnTo>
                                <a:pt x="1198932" y="484358"/>
                              </a:lnTo>
                              <a:cubicBezTo>
                                <a:pt x="1207012" y="523848"/>
                                <a:pt x="1211256" y="564734"/>
                                <a:pt x="1211256" y="606612"/>
                              </a:cubicBezTo>
                              <a:cubicBezTo>
                                <a:pt x="1211256" y="816002"/>
                                <a:pt x="1105166" y="1000612"/>
                                <a:pt x="943807" y="1109624"/>
                              </a:cubicBezTo>
                              <a:lnTo>
                                <a:pt x="899946" y="1133431"/>
                              </a:lnTo>
                              <a:lnTo>
                                <a:pt x="722484" y="1068479"/>
                              </a:lnTo>
                              <a:lnTo>
                                <a:pt x="627148" y="1022554"/>
                              </a:lnTo>
                              <a:lnTo>
                                <a:pt x="688928" y="1016325"/>
                              </a:lnTo>
                              <a:cubicBezTo>
                                <a:pt x="879499" y="977329"/>
                                <a:pt x="1022854" y="808712"/>
                                <a:pt x="1022854" y="606612"/>
                              </a:cubicBezTo>
                              <a:cubicBezTo>
                                <a:pt x="1022854" y="519998"/>
                                <a:pt x="996523" y="439534"/>
                                <a:pt x="951430" y="372787"/>
                              </a:cubicBezTo>
                              <a:lnTo>
                                <a:pt x="949791" y="370801"/>
                              </a:lnTo>
                              <a:lnTo>
                                <a:pt x="900363" y="310893"/>
                              </a:lnTo>
                              <a:cubicBezTo>
                                <a:pt x="843602" y="254132"/>
                                <a:pt x="770601" y="213612"/>
                                <a:pt x="688928" y="196899"/>
                              </a:cubicBezTo>
                              <a:lnTo>
                                <a:pt x="629216" y="190880"/>
                              </a:lnTo>
                              <a:lnTo>
                                <a:pt x="476251" y="76494"/>
                              </a:lnTo>
                              <a:lnTo>
                                <a:pt x="425184" y="30082"/>
                              </a:lnTo>
                              <a:lnTo>
                                <a:pt x="482390" y="12324"/>
                              </a:lnTo>
                              <a:cubicBezTo>
                                <a:pt x="521879" y="4244"/>
                                <a:pt x="562766" y="0"/>
                                <a:pt x="604644" y="0"/>
                              </a:cubicBezTo>
                              <a:close/>
                            </a:path>
                          </a:pathLst>
                        </a:custGeom>
                        <a:gradFill>
                          <a:gsLst>
                            <a:gs pos="0">
                              <a:srgbClr val="CAF872"/>
                            </a:gs>
                            <a:gs pos="97000">
                              <a:srgbClr val="99E203"/>
                            </a:gs>
                          </a:gsLst>
                          <a:lin ang="11400000" scaled="0"/>
                        </a:gradFill>
                        <a:ln>
                          <a:noFill/>
                        </a:ln>
                        <a:effectLst/>
                      </a:spPr>
                      <a:txSp>
                        <a: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2">
                          <a:schemeClr val="accent1">
                            <a:shade val="50000"/>
                          </a:schemeClr>
                        </a:lnRef>
                        <a:fillRef idx="1">
                          <a:schemeClr val="accent1"/>
                        </a:fillRef>
                        <a:effectRef idx="0">
                          <a:schemeClr val="accent1"/>
                        </a:effectRef>
                        <a:fontRef idx="minor">
                          <a:schemeClr val="lt1"/>
                        </a:fontRef>
                      </a:style>
                    </a:sp>
                    <a:sp>
                      <a:nvSpPr>
                        <a:cNvPr id="64" name="TextBox 6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A64E9FF-19DC-4A1F-BBDB-3DF5A4553B7C}"/>
                            </a:ext>
                          </a:extLst>
                        </a:cNvPr>
                        <a:cNvSpPr txBox="1"/>
                      </a:nvSpPr>
                      <a:spPr>
                        <a:xfrm>
                          <a:off x="2642559" y="4416402"/>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6</a:t>
                            </a:r>
                            <a:endParaRPr lang="en-US" sz="2000" dirty="0">
                              <a:solidFill>
                                <a:schemeClr val="bg1"/>
                              </a:solidFill>
                              <a:latin typeface="Economica" panose="02000506040000020004" pitchFamily="2" charset="0"/>
                            </a:endParaRPr>
                          </a:p>
                        </a:txBody>
                        <a:useSpRect/>
                      </a:txSp>
                    </a:sp>
                    <a:sp>
                      <a:nvSpPr>
                        <a:cNvPr id="93" name="TextBox 9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5047588" y="5845616"/>
                          <a:ext cx="2293657"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Ujicoba Pemakaian</a:t>
                            </a:r>
                            <a:endParaRPr lang="en-US" sz="2000" b="1" dirty="0"/>
                          </a:p>
                        </a:txBody>
                        <a:useSpRect/>
                      </a:txSp>
                    </a:sp>
                    <a:sp>
                      <a:nvSpPr>
                        <a:cNvPr id="94" name="TextBox 9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7333368" y="4881734"/>
                          <a:ext cx="1869738"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Validasi Desain</a:t>
                            </a:r>
                            <a:endParaRPr lang="en-US" sz="2000" b="1" dirty="0"/>
                          </a:p>
                        </a:txBody>
                        <a:useSpRect/>
                      </a:txSp>
                    </a:sp>
                    <a:sp>
                      <a:nvSpPr>
                        <a:cNvPr id="95" name="TextBox 9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6BC0993-7852-4E9D-BB00-2C506B5F5E00}"/>
                            </a:ext>
                          </a:extLst>
                        </a:cNvPr>
                        <a:cNvSpPr txBox="1"/>
                      </a:nvSpPr>
                      <a:spPr>
                        <a:xfrm>
                          <a:off x="4688742" y="5545652"/>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0</a:t>
                            </a:r>
                            <a:r>
                              <a:rPr lang="id-ID" sz="2400" spc="300" dirty="0" smtClean="0">
                                <a:solidFill>
                                  <a:schemeClr val="bg1"/>
                                </a:solidFill>
                                <a:latin typeface="Casanova Scotia" panose="02000500000000000000" pitchFamily="2" charset="0"/>
                              </a:rPr>
                              <a:t>5</a:t>
                            </a:r>
                            <a:endParaRPr lang="en-US" sz="2000" dirty="0">
                              <a:solidFill>
                                <a:schemeClr val="bg1"/>
                              </a:solidFill>
                              <a:latin typeface="Economica" panose="02000506040000020004" pitchFamily="2" charset="0"/>
                            </a:endParaRPr>
                          </a:p>
                        </a:txBody>
                        <a:useSpRect/>
                      </a:txSp>
                    </a:sp>
                    <a:sp>
                      <a:nvSpPr>
                        <a:cNvPr id="96" name="TextBox 9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2047427" y="3809553"/>
                          <a:ext cx="1834225"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Ujicoba Produk</a:t>
                            </a:r>
                            <a:endParaRPr lang="en-US" sz="2000" b="1" dirty="0"/>
                          </a:p>
                        </a:txBody>
                        <a:useSpRect/>
                      </a:txSp>
                    </a:sp>
                    <a:sp>
                      <a:nvSpPr>
                        <a:cNvPr id="97" name="TextBox 9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2111465" y="2747602"/>
                          <a:ext cx="1668625"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Revisi Desain</a:t>
                            </a:r>
                            <a:endParaRPr lang="en-US" sz="2000" b="1" dirty="0"/>
                          </a:p>
                        </a:txBody>
                        <a:useSpRect/>
                      </a:txSp>
                    </a:sp>
                    <a:sp>
                      <a:nvSpPr>
                        <a:cNvPr id="98" name="TextBox 9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2968402" y="1710635"/>
                          <a:ext cx="1668625"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Revisi Produk</a:t>
                            </a:r>
                            <a:endParaRPr lang="en-US" sz="2000" b="1" dirty="0"/>
                          </a:p>
                        </a:txBody>
                        <a:useSpRect/>
                      </a:txSp>
                    </a:sp>
                    <a:sp>
                      <a:nvSpPr>
                        <a:cNvPr id="99" name="Rounded Rectangle 98"/>
                        <a:cNvSpPr/>
                      </a:nvSpPr>
                      <a:spPr>
                        <a:xfrm>
                          <a:off x="4732895" y="254560"/>
                          <a:ext cx="2781300" cy="876300"/>
                        </a:xfrm>
                        <a:prstGeom prst="roundRect">
                          <a:avLst/>
                        </a:prstGeom>
                        <a:ln>
                          <a:noFill/>
                        </a:ln>
                        <a:effectLst>
                          <a:outerShdw blurRad="50800" dist="38100" dir="5400000" algn="t" rotWithShape="0">
                            <a:prstClr val="black">
                              <a:alpha val="40000"/>
                            </a:prstClr>
                          </a:outerShdw>
                        </a:effectLst>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1"/>
                        </a:lnRef>
                        <a:fillRef idx="2">
                          <a:schemeClr val="accent1"/>
                        </a:fillRef>
                        <a:effectRef idx="1">
                          <a:schemeClr val="accent1"/>
                        </a:effectRef>
                        <a:fontRef idx="minor">
                          <a:schemeClr val="dk1"/>
                        </a:fontRef>
                      </a:style>
                    </a:sp>
                    <a:sp>
                      <a:nvSpPr>
                        <a:cNvPr id="100" name="TextBox 9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1397655-10D8-4C05-815B-DE1A2F38D93D}"/>
                            </a:ext>
                          </a:extLst>
                        </a:cNvPr>
                        <a:cNvSpPr txBox="1"/>
                      </a:nvSpPr>
                      <a:spPr>
                        <a:xfrm>
                          <a:off x="5264884" y="470103"/>
                          <a:ext cx="2138246" cy="400110"/>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id-ID" sz="2000" b="1" dirty="0" smtClean="0"/>
                              <a:t>Produksi Masal</a:t>
                            </a:r>
                            <a:endParaRPr lang="en-US" sz="2000" b="1" dirty="0"/>
                          </a:p>
                        </a:txBody>
                        <a:useSpRect/>
                      </a:txSp>
                    </a:sp>
                    <a:sp>
                      <a:nvSpPr>
                        <a:cNvPr id="101" name="TextBox 10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6BC0993-7852-4E9D-BB00-2C506B5F5E00}"/>
                            </a:ext>
                          </a:extLst>
                        </a:cNvPr>
                        <a:cNvSpPr txBox="1"/>
                      </a:nvSpPr>
                      <a:spPr>
                        <a:xfrm>
                          <a:off x="4845321" y="325872"/>
                          <a:ext cx="667151" cy="461665"/>
                        </a:xfrm>
                        <a:prstGeom prst="rect">
                          <a:avLst/>
                        </a:prstGeom>
                        <a:noFill/>
                        <a:effectLst>
                          <a:outerShdw blurRad="50800" dist="38100" dir="2700000" algn="tl" rotWithShape="0">
                            <a:prstClr val="black">
                              <a:alpha val="40000"/>
                            </a:prstClr>
                          </a:outerShdw>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spc="300" dirty="0" smtClean="0">
                                <a:solidFill>
                                  <a:schemeClr val="bg1"/>
                                </a:solidFill>
                                <a:latin typeface="Casanova Scotia" panose="02000500000000000000" pitchFamily="2" charset="0"/>
                              </a:rPr>
                              <a:t>1</a:t>
                            </a:r>
                            <a:r>
                              <a:rPr lang="id-ID" sz="2400" spc="300" dirty="0" smtClean="0">
                                <a:solidFill>
                                  <a:schemeClr val="bg1"/>
                                </a:solidFill>
                                <a:latin typeface="Casanova Scotia" panose="02000500000000000000" pitchFamily="2" charset="0"/>
                              </a:rPr>
                              <a:t>0</a:t>
                            </a:r>
                            <a:endParaRPr lang="en-US" sz="2000" dirty="0">
                              <a:solidFill>
                                <a:schemeClr val="bg1"/>
                              </a:solidFill>
                              <a:latin typeface="Economica" panose="02000506040000020004" pitchFamily="2" charset="0"/>
                            </a:endParaRPr>
                          </a:p>
                        </a:txBody>
                        <a:useSpRect/>
                      </a:txSp>
                    </a:sp>
                    <a:sp>
                      <a:nvSpPr>
                        <a:cNvPr id="102" name="Freeform: Shape 1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ADAEE61-41DF-4D82-A45C-7640FA1AB6F0}"/>
                            </a:ext>
                          </a:extLst>
                        </a:cNvPr>
                        <a:cNvSpPr/>
                      </a:nvSpPr>
                      <a:spPr>
                        <a:xfrm rot="2200008">
                          <a:off x="5577979" y="1034753"/>
                          <a:ext cx="869938" cy="882386"/>
                        </a:xfrm>
                        <a:custGeom>
                          <a:avLst/>
                          <a:gdLst>
                            <a:gd name="connsiteX0" fmla="*/ 243284 w 1196108"/>
                            <a:gd name="connsiteY0" fmla="*/ 403263 h 1213224"/>
                            <a:gd name="connsiteX1" fmla="*/ 221267 w 1196108"/>
                            <a:gd name="connsiteY1" fmla="*/ 443827 h 1213224"/>
                            <a:gd name="connsiteX2" fmla="*/ 188402 w 1196108"/>
                            <a:gd name="connsiteY2" fmla="*/ 606613 h 1213224"/>
                            <a:gd name="connsiteX3" fmla="*/ 606612 w 1196108"/>
                            <a:gd name="connsiteY3" fmla="*/ 1024823 h 1213224"/>
                            <a:gd name="connsiteX4" fmla="*/ 627774 w 1196108"/>
                            <a:gd name="connsiteY4" fmla="*/ 1022690 h 1213224"/>
                            <a:gd name="connsiteX5" fmla="*/ 627775 w 1196108"/>
                            <a:gd name="connsiteY5" fmla="*/ 1022689 h 1213224"/>
                            <a:gd name="connsiteX6" fmla="*/ 690896 w 1196108"/>
                            <a:gd name="connsiteY6" fmla="*/ 1016325 h 1213224"/>
                            <a:gd name="connsiteX7" fmla="*/ 953398 w 1196108"/>
                            <a:gd name="connsiteY7" fmla="*/ 840437 h 1213224"/>
                            <a:gd name="connsiteX8" fmla="*/ 954139 w 1196108"/>
                            <a:gd name="connsiteY8" fmla="*/ 839071 h 1213224"/>
                            <a:gd name="connsiteX9" fmla="*/ 1007780 w 1196108"/>
                            <a:gd name="connsiteY9" fmla="*/ 813231 h 1213224"/>
                            <a:gd name="connsiteX10" fmla="*/ 1196108 w 1196108"/>
                            <a:gd name="connsiteY10" fmla="*/ 744302 h 1213224"/>
                            <a:gd name="connsiteX11" fmla="*/ 1165553 w 1196108"/>
                            <a:gd name="connsiteY11" fmla="*/ 842733 h 1213224"/>
                            <a:gd name="connsiteX12" fmla="*/ 606612 w 1196108"/>
                            <a:gd name="connsiteY12" fmla="*/ 1213224 h 1213224"/>
                            <a:gd name="connsiteX13" fmla="*/ 484358 w 1196108"/>
                            <a:gd name="connsiteY13" fmla="*/ 1200900 h 1213224"/>
                            <a:gd name="connsiteX14" fmla="*/ 425344 w 1196108"/>
                            <a:gd name="connsiteY14" fmla="*/ 1182581 h 1213224"/>
                            <a:gd name="connsiteX15" fmla="*/ 425343 w 1196108"/>
                            <a:gd name="connsiteY15" fmla="*/ 1182582 h 1213224"/>
                            <a:gd name="connsiteX16" fmla="*/ 370491 w 1196108"/>
                            <a:gd name="connsiteY16" fmla="*/ 1165554 h 1213224"/>
                            <a:gd name="connsiteX17" fmla="*/ 0 w 1196108"/>
                            <a:gd name="connsiteY17" fmla="*/ 606613 h 1213224"/>
                            <a:gd name="connsiteX18" fmla="*/ 2213 w 1196108"/>
                            <a:gd name="connsiteY18" fmla="*/ 584661 h 1213224"/>
                            <a:gd name="connsiteX19" fmla="*/ 15212 w 1196108"/>
                            <a:gd name="connsiteY19" fmla="*/ 572847 h 1213224"/>
                            <a:gd name="connsiteX20" fmla="*/ 236399 w 1196108"/>
                            <a:gd name="connsiteY20" fmla="*/ 407446 h 1213224"/>
                            <a:gd name="connsiteX21" fmla="*/ 606611 w 1196108"/>
                            <a:gd name="connsiteY21" fmla="*/ 0 h 1213224"/>
                            <a:gd name="connsiteX22" fmla="*/ 842732 w 1196108"/>
                            <a:gd name="connsiteY22" fmla="*/ 47671 h 1213224"/>
                            <a:gd name="connsiteX23" fmla="*/ 899486 w 1196108"/>
                            <a:gd name="connsiteY23" fmla="*/ 78476 h 1213224"/>
                            <a:gd name="connsiteX24" fmla="*/ 724451 w 1196108"/>
                            <a:gd name="connsiteY24" fmla="*/ 142539 h 1213224"/>
                            <a:gd name="connsiteX25" fmla="*/ 625328 w 1196108"/>
                            <a:gd name="connsiteY25" fmla="*/ 190289 h 1213224"/>
                            <a:gd name="connsiteX26" fmla="*/ 606611 w 1196108"/>
                            <a:gd name="connsiteY26" fmla="*/ 188402 h 1213224"/>
                            <a:gd name="connsiteX27" fmla="*/ 259825 w 1196108"/>
                            <a:gd name="connsiteY27" fmla="*/ 372787 h 1213224"/>
                            <a:gd name="connsiteX28" fmla="*/ 243283 w 1196108"/>
                            <a:gd name="connsiteY28" fmla="*/ 403262 h 1213224"/>
                            <a:gd name="connsiteX29" fmla="*/ 236398 w 1196108"/>
                            <a:gd name="connsiteY29" fmla="*/ 407445 h 1213224"/>
                            <a:gd name="connsiteX30" fmla="*/ 15211 w 1196108"/>
                            <a:gd name="connsiteY30" fmla="*/ 572846 h 1213224"/>
                            <a:gd name="connsiteX31" fmla="*/ 2212 w 1196108"/>
                            <a:gd name="connsiteY31" fmla="*/ 584660 h 1213224"/>
                            <a:gd name="connsiteX32" fmla="*/ 12323 w 1196108"/>
                            <a:gd name="connsiteY32" fmla="*/ 484358 h 1213224"/>
                            <a:gd name="connsiteX33" fmla="*/ 606611 w 1196108"/>
                            <a:gd name="connsiteY33" fmla="*/ 0 h 1213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96108" h="1213224">
                              <a:moveTo>
                                <a:pt x="243284" y="403263"/>
                              </a:moveTo>
                              <a:lnTo>
                                <a:pt x="221267" y="443827"/>
                              </a:lnTo>
                              <a:cubicBezTo>
                                <a:pt x="200104" y="493861"/>
                                <a:pt x="188402" y="548870"/>
                                <a:pt x="188402" y="606613"/>
                              </a:cubicBezTo>
                              <a:cubicBezTo>
                                <a:pt x="188402" y="837584"/>
                                <a:pt x="375641" y="1024823"/>
                                <a:pt x="606612" y="1024823"/>
                              </a:cubicBezTo>
                              <a:lnTo>
                                <a:pt x="627774" y="1022690"/>
                              </a:lnTo>
                              <a:lnTo>
                                <a:pt x="627775" y="1022689"/>
                              </a:lnTo>
                              <a:lnTo>
                                <a:pt x="690896" y="1016325"/>
                              </a:lnTo>
                              <a:cubicBezTo>
                                <a:pt x="799794" y="994042"/>
                                <a:pt x="893274" y="929433"/>
                                <a:pt x="953398" y="840437"/>
                              </a:cubicBezTo>
                              <a:lnTo>
                                <a:pt x="954139" y="839071"/>
                              </a:lnTo>
                              <a:lnTo>
                                <a:pt x="1007780" y="813231"/>
                              </a:lnTo>
                              <a:lnTo>
                                <a:pt x="1196108" y="744302"/>
                              </a:lnTo>
                              <a:lnTo>
                                <a:pt x="1165553" y="842733"/>
                              </a:lnTo>
                              <a:cubicBezTo>
                                <a:pt x="1073465" y="1060455"/>
                                <a:pt x="857879" y="1213224"/>
                                <a:pt x="606612" y="1213224"/>
                              </a:cubicBezTo>
                              <a:cubicBezTo>
                                <a:pt x="564734" y="1213224"/>
                                <a:pt x="523847" y="1208980"/>
                                <a:pt x="484358" y="1200900"/>
                              </a:cubicBezTo>
                              <a:lnTo>
                                <a:pt x="425344" y="1182581"/>
                              </a:lnTo>
                              <a:lnTo>
                                <a:pt x="425343" y="1182582"/>
                              </a:lnTo>
                              <a:lnTo>
                                <a:pt x="370491" y="1165554"/>
                              </a:lnTo>
                              <a:cubicBezTo>
                                <a:pt x="152769" y="1073466"/>
                                <a:pt x="0" y="857880"/>
                                <a:pt x="0" y="606613"/>
                              </a:cubicBezTo>
                              <a:lnTo>
                                <a:pt x="2213" y="584661"/>
                              </a:lnTo>
                              <a:lnTo>
                                <a:pt x="15212" y="572847"/>
                              </a:lnTo>
                              <a:cubicBezTo>
                                <a:pt x="86162" y="514294"/>
                                <a:pt x="159972" y="459080"/>
                                <a:pt x="236399" y="407446"/>
                              </a:cubicBezTo>
                              <a:close/>
                              <a:moveTo>
                                <a:pt x="606611" y="0"/>
                              </a:moveTo>
                              <a:cubicBezTo>
                                <a:pt x="690367" y="0"/>
                                <a:pt x="770158" y="16974"/>
                                <a:pt x="842732" y="47671"/>
                              </a:cubicBezTo>
                              <a:lnTo>
                                <a:pt x="899486" y="78476"/>
                              </a:lnTo>
                              <a:lnTo>
                                <a:pt x="724451" y="142539"/>
                              </a:lnTo>
                              <a:lnTo>
                                <a:pt x="625328" y="190289"/>
                              </a:lnTo>
                              <a:lnTo>
                                <a:pt x="606611" y="188402"/>
                              </a:lnTo>
                              <a:cubicBezTo>
                                <a:pt x="462254" y="188402"/>
                                <a:pt x="334980" y="261542"/>
                                <a:pt x="259825" y="372787"/>
                              </a:cubicBezTo>
                              <a:lnTo>
                                <a:pt x="243283" y="403262"/>
                              </a:lnTo>
                              <a:lnTo>
                                <a:pt x="236398" y="407445"/>
                              </a:lnTo>
                              <a:cubicBezTo>
                                <a:pt x="159971" y="459079"/>
                                <a:pt x="86161" y="514293"/>
                                <a:pt x="15211" y="572846"/>
                              </a:cubicBezTo>
                              <a:lnTo>
                                <a:pt x="2212" y="584660"/>
                              </a:lnTo>
                              <a:lnTo>
                                <a:pt x="12323" y="484358"/>
                              </a:lnTo>
                              <a:cubicBezTo>
                                <a:pt x="68887" y="207935"/>
                                <a:pt x="313466" y="0"/>
                                <a:pt x="606611" y="0"/>
                              </a:cubicBezTo>
                              <a:close/>
                            </a:path>
                          </a:pathLst>
                        </a:custGeom>
                        <a:ln>
                          <a:noFill/>
                        </a:ln>
                      </a:spPr>
                      <a:txSp>
                        <a:txBody>
                          <a:bodyPr wrap="square" rtlCol="0" anchor="ctr">
                            <a:no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solidFill>
                                <a:schemeClr val="tx1"/>
                              </a:solidFill>
                            </a:endParaRPr>
                          </a:p>
                        </a:txBody>
                        <a:useSpRect/>
                      </a:txSp>
                      <a:style>
                        <a:lnRef idx="1">
                          <a:schemeClr val="accent1"/>
                        </a:lnRef>
                        <a:fillRef idx="2">
                          <a:schemeClr val="accent1"/>
                        </a:fillRef>
                        <a:effectRef idx="1">
                          <a:schemeClr val="accent1"/>
                        </a:effectRef>
                        <a:fontRef idx="minor">
                          <a:schemeClr val="dk1"/>
                        </a:fontRef>
                      </a:style>
                    </a:sp>
                    <a:pic>
                      <a:nvPicPr>
                        <a:cNvPr id="103" name="Graphic 22" descr="Computer">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9B0CF6A-F2F4-4330-B5A3-73E46086CC21}"/>
                            </a:ext>
                          </a:extLst>
                        </a:cNvPr>
                        <a:cNvPicPr>
                          <a:picLocks noChangeAspect="1"/>
                        </a:cNvPicPr>
                      </a:nvPicPr>
                      <a:blipFill>
                        <a:blip r:embed="rId12"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3"/>
                            </a:ext>
                          </a:extLst>
                        </a:blip>
                        <a:stretch>
                          <a:fillRect/>
                        </a:stretch>
                      </a:blipFill>
                      <a:spPr>
                        <a:xfrm>
                          <a:off x="5894197" y="5002366"/>
                          <a:ext cx="259932" cy="259932"/>
                        </a:xfrm>
                        <a:prstGeom prst="rect">
                          <a:avLst/>
                        </a:prstGeom>
                      </a:spPr>
                    </a:pic>
                    <a:pic>
                      <a:nvPicPr>
                        <a:cNvPr id="104" name="Graphic 23" descr="Laptop">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66A4C9D-91AF-481B-973B-9B595BDB5295}"/>
                            </a:ext>
                          </a:extLst>
                        </a:cNvPr>
                        <a:cNvPicPr>
                          <a:picLocks noChangeAspect="1"/>
                        </a:cNvPicPr>
                      </a:nvPicPr>
                      <a:blipFill>
                        <a:blip r:embed="rId14"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15"/>
                            </a:ext>
                          </a:extLst>
                        </a:blip>
                        <a:stretch>
                          <a:fillRect/>
                        </a:stretch>
                      </a:blipFill>
                      <a:spPr>
                        <a:xfrm>
                          <a:off x="5900510" y="1368512"/>
                          <a:ext cx="259932" cy="259932"/>
                        </a:xfrm>
                        <a:prstGeom prst="rect">
                          <a:avLst/>
                        </a:prstGeom>
                      </a:spPr>
                    </a:pic>
                    <a:sp>
                      <a:nvSpPr>
                        <a:cNvPr id="70" name="Right Arrow 69"/>
                        <a:cNvSpPr/>
                      </a:nvSpPr>
                      <a:spPr>
                        <a:xfrm rot="5620562">
                          <a:off x="7602237" y="2998562"/>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2" name="Right Arrow 71"/>
                        <a:cNvSpPr/>
                      </a:nvSpPr>
                      <a:spPr>
                        <a:xfrm rot="6997077">
                          <a:off x="7389632" y="4065733"/>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3" name="Right Arrow 72"/>
                        <a:cNvSpPr/>
                      </a:nvSpPr>
                      <a:spPr>
                        <a:xfrm rot="9829608">
                          <a:off x="6251431" y="4959708"/>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4" name="Right Arrow 73"/>
                        <a:cNvSpPr/>
                      </a:nvSpPr>
                      <a:spPr>
                        <a:xfrm rot="13625653">
                          <a:off x="4438172" y="4438643"/>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5" name="Right Arrow 74"/>
                        <a:cNvSpPr/>
                      </a:nvSpPr>
                      <a:spPr>
                        <a:xfrm rot="15999835">
                          <a:off x="3994764" y="3429347"/>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6" name="Right Arrow 75"/>
                        <a:cNvSpPr/>
                      </a:nvSpPr>
                      <a:spPr>
                        <a:xfrm rot="17669026">
                          <a:off x="4175809" y="2345253"/>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77" name="Right Arrow 76"/>
                        <a:cNvSpPr/>
                      </a:nvSpPr>
                      <a:spPr>
                        <a:xfrm rot="20252958">
                          <a:off x="5074294" y="1515514"/>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sp>
                      <a:nvSpPr>
                        <a:cNvPr id="80" name="Right Arrow 79"/>
                        <a:cNvSpPr/>
                      </a:nvSpPr>
                      <a:spPr>
                        <a:xfrm rot="2883620">
                          <a:off x="7119799" y="1968649"/>
                          <a:ext cx="442452" cy="201561"/>
                        </a:xfrm>
                        <a:prstGeom prst="rightArrow">
                          <a:avLst/>
                        </a:prstGeom>
                        <a:ln w="19050">
                          <a:solidFill>
                            <a:schemeClr val="bg1">
                              <a:lumMod val="50000"/>
                            </a:schemeClr>
                          </a:solidFill>
                        </a:ln>
                      </a:spPr>
                      <a:txSp>
                        <a: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p>
                        </a:txBody>
                        <a:useSpRect/>
                      </a:txSp>
                      <a:style>
                        <a:lnRef idx="1">
                          <a:schemeClr val="accent3"/>
                        </a:lnRef>
                        <a:fillRef idx="2">
                          <a:schemeClr val="accent3"/>
                        </a:fillRef>
                        <a:effectRef idx="1">
                          <a:schemeClr val="accent3"/>
                        </a:effectRef>
                        <a:fontRef idx="minor">
                          <a:schemeClr val="dk1"/>
                        </a:fontRef>
                      </a:style>
                    </a:sp>
                  </a:grpSp>
                </lc:lockedCanvas>
              </a:graphicData>
            </a:graphic>
          </wp:anchor>
        </w:drawing>
      </w:r>
    </w:p>
    <w:p w:rsidR="003D4E00" w:rsidRPr="00066EA0" w:rsidRDefault="003D4E00" w:rsidP="003D4E00">
      <w:pPr>
        <w:pStyle w:val="BodyText"/>
        <w:spacing w:line="276" w:lineRule="auto"/>
        <w:ind w:left="132" w:right="44" w:firstLine="427"/>
        <w:jc w:val="center"/>
        <w:rPr>
          <w:rFonts w:ascii="Arial Narrow" w:hAnsi="Arial Narrow"/>
          <w:lang w:val="id-ID"/>
        </w:rPr>
      </w:pPr>
    </w:p>
    <w:p w:rsidR="00B70EFC" w:rsidRDefault="00B70EFC">
      <w:pPr>
        <w:pStyle w:val="BodyText"/>
        <w:ind w:left="0"/>
        <w:jc w:val="left"/>
        <w:rPr>
          <w:sz w:val="18"/>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Default="00D2549C">
      <w:pPr>
        <w:ind w:left="3681" w:right="2375" w:hanging="1290"/>
        <w:rPr>
          <w:color w:val="0D0D0D"/>
          <w:lang w:val="id-ID"/>
        </w:rPr>
      </w:pPr>
    </w:p>
    <w:p w:rsidR="00D2549C" w:rsidRPr="00D2549C" w:rsidRDefault="00D2549C" w:rsidP="00D2549C">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t>Gambar 2</w:t>
      </w:r>
      <w:r w:rsidRPr="00D2549C">
        <w:rPr>
          <w:rFonts w:ascii="Arial Narrow" w:hAnsi="Arial Narrow"/>
          <w:lang w:val="id-ID"/>
        </w:rPr>
        <w:t>: Langkah-langkah penggunaan metode R&amp;D</w:t>
      </w:r>
    </w:p>
    <w:p w:rsidR="00B70EFC" w:rsidRDefault="009A742B" w:rsidP="00D2549C">
      <w:pPr>
        <w:pStyle w:val="BodyText"/>
        <w:spacing w:before="1" w:line="276" w:lineRule="auto"/>
        <w:ind w:left="993" w:right="128" w:hanging="993"/>
        <w:jc w:val="center"/>
        <w:rPr>
          <w:rFonts w:ascii="Arial Narrow" w:hAnsi="Arial Narrow"/>
          <w:lang w:val="id-ID"/>
        </w:rPr>
      </w:pPr>
      <w:r w:rsidRPr="00D2549C">
        <w:rPr>
          <w:rFonts w:ascii="Arial Narrow" w:hAnsi="Arial Narrow"/>
          <w:color w:val="0D0D0D"/>
        </w:rPr>
        <w:t>(</w:t>
      </w:r>
      <w:r w:rsidR="00D2549C" w:rsidRPr="00D2549C">
        <w:rPr>
          <w:rFonts w:ascii="Arial Narrow" w:hAnsi="Arial Narrow"/>
          <w:lang w:val="id-ID"/>
        </w:rPr>
        <w:t>Sumber: Sugiyono, 2014:298)</w:t>
      </w:r>
    </w:p>
    <w:p w:rsidR="00B923A7" w:rsidRPr="00B923A7" w:rsidRDefault="00B923A7" w:rsidP="00D2549C">
      <w:pPr>
        <w:pStyle w:val="BodyText"/>
        <w:spacing w:before="1" w:line="276" w:lineRule="auto"/>
        <w:ind w:left="993" w:right="128" w:hanging="993"/>
        <w:jc w:val="center"/>
        <w:rPr>
          <w:rFonts w:ascii="Arial Narrow" w:hAnsi="Arial Narrow"/>
          <w:lang w:val="id-ID"/>
        </w:rPr>
      </w:pPr>
    </w:p>
    <w:p w:rsidR="00B70EFC" w:rsidRDefault="00BA4378" w:rsidP="00BA4378">
      <w:pPr>
        <w:pStyle w:val="BodyText"/>
        <w:spacing w:before="5"/>
        <w:ind w:left="142" w:right="96"/>
        <w:rPr>
          <w:rFonts w:ascii="Arial Narrow" w:hAnsi="Arial Narrow"/>
          <w:lang w:val="id-ID"/>
        </w:rPr>
      </w:pPr>
      <w:r w:rsidRPr="00BA4378">
        <w:rPr>
          <w:rFonts w:ascii="Arial Narrow" w:hAnsi="Arial Narrow"/>
          <w:lang w:val="id-ID"/>
        </w:rPr>
        <w:t xml:space="preserve">Implementasi R&amp;D pada penelitian ini hanya </w:t>
      </w:r>
      <w:r>
        <w:rPr>
          <w:rFonts w:ascii="Arial Narrow" w:hAnsi="Arial Narrow"/>
          <w:lang w:val="id-ID"/>
        </w:rPr>
        <w:t xml:space="preserve">sampai pada tahap yang ke-7 yaitu analisis dan pelaporan, karena dalam </w:t>
      </w:r>
      <w:r w:rsidR="00FC72EA">
        <w:rPr>
          <w:rFonts w:ascii="Arial Narrow" w:hAnsi="Arial Narrow"/>
          <w:lang w:val="id-ID"/>
        </w:rPr>
        <w:t>peneliti memiliki</w:t>
      </w:r>
      <w:r>
        <w:rPr>
          <w:rFonts w:ascii="Arial Narrow" w:hAnsi="Arial Narrow"/>
          <w:lang w:val="id-ID"/>
        </w:rPr>
        <w:t xml:space="preserve"> keterbatasan waktu dan biaya dalam melakukan penelitian.</w:t>
      </w:r>
    </w:p>
    <w:p w:rsidR="00BA4378" w:rsidRDefault="00BA4378" w:rsidP="00BA4378">
      <w:pPr>
        <w:pStyle w:val="BodyText"/>
        <w:spacing w:before="5"/>
        <w:ind w:left="142" w:right="96"/>
        <w:jc w:val="center"/>
        <w:rPr>
          <w:rFonts w:ascii="Arial Narrow" w:hAnsi="Arial Narrow"/>
          <w:lang w:val="id-ID"/>
        </w:rPr>
      </w:pPr>
      <w:r>
        <w:rPr>
          <w:rFonts w:ascii="Arial Narrow" w:hAnsi="Arial Narrow"/>
          <w:noProof/>
        </w:rPr>
        <w:drawing>
          <wp:anchor distT="0" distB="0" distL="114300" distR="114300" simplePos="0" relativeHeight="487596544" behindDoc="1" locked="0" layoutInCell="1" allowOverlap="1">
            <wp:simplePos x="0" y="0"/>
            <wp:positionH relativeFrom="column">
              <wp:posOffset>1315720</wp:posOffset>
            </wp:positionH>
            <wp:positionV relativeFrom="paragraph">
              <wp:posOffset>48895</wp:posOffset>
            </wp:positionV>
            <wp:extent cx="3459480" cy="2799164"/>
            <wp:effectExtent l="0" t="0" r="0" b="0"/>
            <wp:wrapNone/>
            <wp:docPr id="8" name="Object 4"/>
            <wp:cNvGraphicFramePr/>
            <a:graphic xmlns:a="http://schemas.openxmlformats.org/drawingml/2006/main">
              <a:graphicData uri="http://schemas.openxmlformats.org/drawingml/2006/lockedCanvas">
                <lc:lockedCanvas xmlns:lc="http://schemas.openxmlformats.org/drawingml/2006/lockedCanvas">
                  <a:nvGrpSpPr>
                    <a:cNvPr id="0" name=""/>
                    <a:cNvGrpSpPr/>
                  </a:nvGrpSpPr>
                  <a:grpSpPr>
                    <a:xfrm>
                      <a:off x="0" y="0"/>
                      <a:ext cx="7681103" cy="6202212"/>
                      <a:chOff x="2751870" y="240112"/>
                      <a:chExt cx="7681103" cy="6202212"/>
                    </a:xfrm>
                  </a:grpSpPr>
                  <a:grpSp>
                    <a:nvGrpSpPr>
                      <a:cNvPr id="67" name="Group 66"/>
                      <a:cNvGrpSpPr/>
                    </a:nvGrpSpPr>
                    <a:grpSpPr>
                      <a:xfrm>
                        <a:off x="2751870" y="240112"/>
                        <a:ext cx="7681103" cy="6202212"/>
                        <a:chOff x="2751870" y="240112"/>
                        <a:chExt cx="7681103" cy="6202212"/>
                      </a:xfrm>
                    </a:grpSpPr>
                    <a:sp>
                      <a:nvSpPr>
                        <a:cNvPr id="56" name="TextBox 5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5BD1506-4763-4933-B895-EF8DC2E32B2A}"/>
                            </a:ext>
                          </a:extLst>
                        </a:cNvPr>
                        <a:cNvSpPr txBox="1"/>
                      </a:nvSpPr>
                      <a:spPr>
                        <a:xfrm>
                          <a:off x="5349551" y="240112"/>
                          <a:ext cx="1622738" cy="1015663"/>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latin typeface="Bebas Neue Bold" panose="020B0606020202050201" pitchFamily="34" charset="0"/>
                              </a:rPr>
                              <a:t>7. Analisis dan Pelaporan</a:t>
                            </a:r>
                            <a:endParaRPr lang="en-IN" sz="2000" b="1" dirty="0">
                              <a:latin typeface="Economica" panose="02000506040000020004" pitchFamily="2" charset="0"/>
                            </a:endParaRPr>
                          </a:p>
                        </a:txBody>
                        <a:useSpRect/>
                      </a:txSp>
                    </a:sp>
                    <a:grpSp>
                      <a:nvGrpSpPr>
                        <a:cNvPr id="4" name="Group 65"/>
                        <a:cNvGrpSpPr/>
                      </a:nvGrpSpPr>
                      <a:grpSpPr>
                        <a:xfrm>
                          <a:off x="2751870" y="464229"/>
                          <a:ext cx="7681103" cy="5978095"/>
                          <a:chOff x="2751870" y="464229"/>
                          <a:chExt cx="7681103" cy="5978095"/>
                        </a:xfrm>
                      </a:grpSpPr>
                      <a:sp>
                        <a:nvSpPr>
                          <a:cNvPr id="3" name="Oval 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FB316CCD-4878-43C8-B4CA-92F6A5C3D767}"/>
                              </a:ext>
                            </a:extLst>
                          </a:cNvPr>
                          <a:cNvSpPr/>
                        </a:nvSpPr>
                        <a:spPr>
                          <a:xfrm>
                            <a:off x="5354188" y="2703298"/>
                            <a:ext cx="2040079" cy="2040079"/>
                          </a:xfrm>
                          <a:prstGeom prst="ellipse">
                            <a:avLst/>
                          </a:prstGeom>
                          <a:solidFill>
                            <a:schemeClr val="tx1">
                              <a:alpha val="69000"/>
                            </a:schemeClr>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 name="Oval 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58D93F4-3BB5-46FF-A145-A0FE4A942544}"/>
                              </a:ext>
                            </a:extLst>
                          </a:cNvPr>
                          <a:cNvSpPr/>
                        </a:nvSpPr>
                        <a:spPr>
                          <a:xfrm>
                            <a:off x="4384761" y="514286"/>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5" name="Oval 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D62AA92-D7E6-49A3-8888-CE685A4EC77C}"/>
                              </a:ext>
                            </a:extLst>
                          </a:cNvPr>
                          <a:cNvSpPr/>
                        </a:nvSpPr>
                        <a:spPr>
                          <a:xfrm>
                            <a:off x="2834274" y="2337387"/>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6" name="Oval 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E01D5FC-FF1C-4F83-8DC2-979826524855}"/>
                              </a:ext>
                            </a:extLst>
                          </a:cNvPr>
                          <a:cNvSpPr/>
                        </a:nvSpPr>
                        <a:spPr>
                          <a:xfrm>
                            <a:off x="3332289" y="4553094"/>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8" name="Oval 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6974190-3AF9-4AA7-B567-4627E9659C79}"/>
                              </a:ext>
                            </a:extLst>
                          </a:cNvPr>
                          <a:cNvSpPr/>
                        </a:nvSpPr>
                        <a:spPr>
                          <a:xfrm>
                            <a:off x="7573264" y="4591744"/>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dirty="0"/>
                            </a:p>
                          </a:txBody>
                          <a:useSpRect/>
                        </a:txSp>
                        <a:style>
                          <a:lnRef idx="2">
                            <a:schemeClr val="accent1">
                              <a:shade val="50000"/>
                            </a:schemeClr>
                          </a:lnRef>
                          <a:fillRef idx="1">
                            <a:schemeClr val="accent1"/>
                          </a:fillRef>
                          <a:effectRef idx="0">
                            <a:schemeClr val="accent1"/>
                          </a:effectRef>
                          <a:fontRef idx="minor">
                            <a:schemeClr val="lt1"/>
                          </a:fontRef>
                        </a:style>
                      </a:sp>
                      <a:sp>
                        <a:nvSpPr>
                          <a:cNvPr id="9" name="Oval 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8FA6E18-DB02-401D-BCB7-2A8531B1A605}"/>
                              </a:ext>
                            </a:extLst>
                          </a:cNvPr>
                          <a:cNvSpPr/>
                        </a:nvSpPr>
                        <a:spPr>
                          <a:xfrm>
                            <a:off x="8163691" y="2309651"/>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0" name="Oval 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65BA219-B2D7-420E-8EB5-5FDB126771E0}"/>
                              </a:ext>
                            </a:extLst>
                          </a:cNvPr>
                          <a:cNvSpPr/>
                        </a:nvSpPr>
                        <a:spPr>
                          <a:xfrm>
                            <a:off x="6787913" y="488089"/>
                            <a:ext cx="1661054" cy="1661054"/>
                          </a:xfrm>
                          <a:prstGeom prst="ellipse">
                            <a:avLst/>
                          </a:prstGeom>
                          <a:solidFill>
                            <a:schemeClr val="tx1"/>
                          </a:solidFill>
                          <a:ln>
                            <a:noFill/>
                          </a:ln>
                          <a:effectLst>
                            <a:softEdge rad="635000"/>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1" name="Freeform: Shape 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06B3AA7-08BD-4FAD-BD0F-8F9DF00AC8D9}"/>
                              </a:ext>
                            </a:extLst>
                          </a:cNvPr>
                          <a:cNvSpPr/>
                        </a:nvSpPr>
                        <a:spPr>
                          <a:xfrm rot="2700000">
                            <a:off x="6647833" y="580376"/>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1467FB"/>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2" name="Oval 1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FF4B72E1-3781-4B99-B92A-525149FD95C3}"/>
                              </a:ext>
                            </a:extLst>
                          </a:cNvPr>
                          <a:cNvSpPr/>
                        </a:nvSpPr>
                        <a:spPr>
                          <a:xfrm>
                            <a:off x="5447223" y="2697064"/>
                            <a:ext cx="1277185" cy="1277185"/>
                          </a:xfrm>
                          <a:prstGeom prst="ellipse">
                            <a:avLst/>
                          </a:prstGeom>
                          <a:noFill/>
                          <a:ln w="19050">
                            <a:solidFill>
                              <a:schemeClr val="bg1"/>
                            </a:solid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3" name="Oval 1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A225BC1B-A12A-4C33-8F8C-3A33A80BB65A}"/>
                              </a:ext>
                            </a:extLst>
                          </a:cNvPr>
                          <a:cNvSpPr/>
                        </a:nvSpPr>
                        <a:spPr>
                          <a:xfrm>
                            <a:off x="6040736" y="2653196"/>
                            <a:ext cx="99442" cy="99442"/>
                          </a:xfrm>
                          <a:prstGeom prst="ellipse">
                            <a:avLst/>
                          </a:prstGeom>
                          <a:solidFill>
                            <a:srgbClr val="1467FB"/>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4" name="Oval 1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2024E6F-5B25-4F2C-9702-E97609A2FA01}"/>
                              </a:ext>
                            </a:extLst>
                          </a:cNvPr>
                          <a:cNvSpPr/>
                        </a:nvSpPr>
                        <a:spPr>
                          <a:xfrm>
                            <a:off x="6525302" y="2884463"/>
                            <a:ext cx="99442" cy="99442"/>
                          </a:xfrm>
                          <a:prstGeom prst="ellipse">
                            <a:avLst/>
                          </a:prstGeom>
                          <a:solidFill>
                            <a:srgbClr val="7B00FA"/>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5" name="Oval 1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90A90DC7-BCA8-48D5-9E65-EB048852712E}"/>
                              </a:ext>
                            </a:extLst>
                          </a:cNvPr>
                          <a:cNvSpPr/>
                        </a:nvSpPr>
                        <a:spPr>
                          <a:xfrm>
                            <a:off x="6657891" y="3430028"/>
                            <a:ext cx="99442" cy="99442"/>
                          </a:xfrm>
                          <a:prstGeom prst="ellipse">
                            <a:avLst/>
                          </a:prstGeom>
                          <a:solidFill>
                            <a:srgbClr val="FF003A"/>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6" name="Oval 1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169CFBE-C246-46B8-AC5F-33ACEEBC6B08}"/>
                              </a:ext>
                            </a:extLst>
                          </a:cNvPr>
                          <a:cNvSpPr/>
                        </a:nvSpPr>
                        <a:spPr>
                          <a:xfrm>
                            <a:off x="6317396" y="3861510"/>
                            <a:ext cx="99442" cy="99442"/>
                          </a:xfrm>
                          <a:prstGeom prst="ellipse">
                            <a:avLst/>
                          </a:prstGeom>
                          <a:solidFill>
                            <a:srgbClr val="FF52AE"/>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7" name="Oval 1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F4D58534-205E-4404-A5F3-E0BD126D4C53}"/>
                              </a:ext>
                            </a:extLst>
                          </a:cNvPr>
                          <a:cNvSpPr/>
                        </a:nvSpPr>
                        <a:spPr>
                          <a:xfrm>
                            <a:off x="5764075" y="3861510"/>
                            <a:ext cx="99442" cy="99442"/>
                          </a:xfrm>
                          <a:prstGeom prst="ellipse">
                            <a:avLst/>
                          </a:prstGeom>
                          <a:solidFill>
                            <a:srgbClr val="FFC129"/>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8" name="Oval 1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B36982A-0E7D-4AF1-9D6C-9AD2E605D46D}"/>
                              </a:ext>
                            </a:extLst>
                          </a:cNvPr>
                          <a:cNvSpPr/>
                        </a:nvSpPr>
                        <a:spPr>
                          <a:xfrm>
                            <a:off x="5414297" y="3430028"/>
                            <a:ext cx="99442" cy="99442"/>
                          </a:xfrm>
                          <a:prstGeom prst="ellipse">
                            <a:avLst/>
                          </a:prstGeom>
                          <a:solidFill>
                            <a:srgbClr val="61AF29"/>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19" name="Oval 1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59CC440-67DE-4482-8FBC-137BB968B5E0}"/>
                              </a:ext>
                            </a:extLst>
                          </a:cNvPr>
                          <a:cNvSpPr/>
                        </a:nvSpPr>
                        <a:spPr>
                          <a:xfrm rot="20836419">
                            <a:off x="5422430" y="2940880"/>
                            <a:ext cx="99442" cy="99442"/>
                          </a:xfrm>
                          <a:prstGeom prst="ellipse">
                            <a:avLst/>
                          </a:prstGeom>
                          <a:solidFill>
                            <a:srgbClr val="00FFE0"/>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0" name="Freeform: Shape 1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CCB25A7-69A3-4431-8E1B-88B735AAF343}"/>
                              </a:ext>
                            </a:extLst>
                          </a:cNvPr>
                          <a:cNvSpPr/>
                        </a:nvSpPr>
                        <a:spPr>
                          <a:xfrm rot="5760000">
                            <a:off x="7550289" y="1765196"/>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7B00FA"/>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1" name="Freeform: Shape 1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C99D4CAB-C6FD-4970-B91E-200F469A49BB}"/>
                              </a:ext>
                            </a:extLst>
                          </a:cNvPr>
                          <a:cNvSpPr/>
                        </a:nvSpPr>
                        <a:spPr>
                          <a:xfrm rot="8880000">
                            <a:off x="7130943" y="3262896"/>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FF003A"/>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2" name="Freeform: Shape 2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53294C5-8AE7-436D-B4DB-558612FDF8D8}"/>
                              </a:ext>
                            </a:extLst>
                          </a:cNvPr>
                          <a:cNvSpPr/>
                        </a:nvSpPr>
                        <a:spPr>
                          <a:xfrm rot="11940000">
                            <a:off x="5755116" y="3864420"/>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FF52AE"/>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3" name="Freeform: Shape 2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9A9CB29E-4061-43FD-AE80-31B434B65F5D}"/>
                              </a:ext>
                            </a:extLst>
                          </a:cNvPr>
                          <a:cNvSpPr/>
                        </a:nvSpPr>
                        <a:spPr>
                          <a:xfrm rot="15060000">
                            <a:off x="4393644" y="3163727"/>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FFC129"/>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4" name="Freeform: Shape 2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8CA5C4D-C0DA-45CD-81E9-0033BC81FB1E}"/>
                              </a:ext>
                            </a:extLst>
                          </a:cNvPr>
                          <a:cNvSpPr/>
                        </a:nvSpPr>
                        <a:spPr>
                          <a:xfrm rot="18120000">
                            <a:off x="4114720" y="1646908"/>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61AF29"/>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5" name="Freeform: Shape 2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29C40DC-7D7E-4434-A9F2-D62155477714}"/>
                              </a:ext>
                            </a:extLst>
                          </a:cNvPr>
                          <a:cNvSpPr/>
                        </a:nvSpPr>
                        <a:spPr>
                          <a:xfrm rot="20476419">
                            <a:off x="5028510" y="574078"/>
                            <a:ext cx="528810" cy="2437418"/>
                          </a:xfrm>
                          <a:custGeom>
                            <a:avLst/>
                            <a:gdLst>
                              <a:gd name="connsiteX0" fmla="*/ 430713 w 748828"/>
                              <a:gd name="connsiteY0" fmla="*/ 0 h 3451538"/>
                              <a:gd name="connsiteX1" fmla="*/ 435152 w 748828"/>
                              <a:gd name="connsiteY1" fmla="*/ 0 h 3451538"/>
                              <a:gd name="connsiteX2" fmla="*/ 430859 w 748828"/>
                              <a:gd name="connsiteY2" fmla="*/ 1722549 h 3451538"/>
                              <a:gd name="connsiteX3" fmla="*/ 435152 w 748828"/>
                              <a:gd name="connsiteY3" fmla="*/ 3451538 h 3451538"/>
                              <a:gd name="connsiteX4" fmla="*/ 423093 w 748828"/>
                              <a:gd name="connsiteY4" fmla="*/ 3451538 h 3451538"/>
                              <a:gd name="connsiteX5" fmla="*/ 274020 w 748828"/>
                              <a:gd name="connsiteY5" fmla="*/ 1722549 h 3451538"/>
                              <a:gd name="connsiteX6" fmla="*/ 430713 w 748828"/>
                              <a:gd name="connsiteY6" fmla="*/ 0 h 345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28" h="3451538">
                                <a:moveTo>
                                  <a:pt x="430713" y="0"/>
                                </a:moveTo>
                                <a:lnTo>
                                  <a:pt x="435152" y="0"/>
                                </a:lnTo>
                                <a:cubicBezTo>
                                  <a:pt x="1000392" y="780245"/>
                                  <a:pt x="676989" y="1148366"/>
                                  <a:pt x="430859" y="1722549"/>
                                </a:cubicBezTo>
                                <a:cubicBezTo>
                                  <a:pt x="161834" y="2273122"/>
                                  <a:pt x="-223102" y="2836571"/>
                                  <a:pt x="435152" y="3451538"/>
                                </a:cubicBezTo>
                                <a:lnTo>
                                  <a:pt x="423093" y="3451538"/>
                                </a:lnTo>
                                <a:cubicBezTo>
                                  <a:pt x="-235161" y="2836571"/>
                                  <a:pt x="4995" y="2273122"/>
                                  <a:pt x="274020" y="1722549"/>
                                </a:cubicBezTo>
                                <a:cubicBezTo>
                                  <a:pt x="520150" y="1148366"/>
                                  <a:pt x="995953" y="780245"/>
                                  <a:pt x="430713" y="0"/>
                                </a:cubicBezTo>
                                <a:close/>
                              </a:path>
                            </a:pathLst>
                          </a:custGeom>
                          <a:solidFill>
                            <a:srgbClr val="00FFE0"/>
                          </a:solidFill>
                          <a:ln>
                            <a:noFill/>
                          </a:ln>
                          <a:effectLst>
                            <a:outerShdw blurRad="139700" sx="102000" sy="102000" algn="ctr" rotWithShape="0">
                              <a:prstClr val="black">
                                <a:alpha val="50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6" name="Oval 2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F56C133-3BE1-4B39-82C3-8355D32CCF08}"/>
                              </a:ext>
                            </a:extLst>
                          </a:cNvPr>
                          <a:cNvSpPr/>
                        </a:nvSpPr>
                        <a:spPr>
                          <a:xfrm>
                            <a:off x="6833922" y="504564"/>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7" name="Oval 2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8877A6A-5CBA-48C4-9578-1CCB1FAF6D33}"/>
                              </a:ext>
                            </a:extLst>
                          </a:cNvPr>
                          <a:cNvSpPr/>
                        </a:nvSpPr>
                        <a:spPr>
                          <a:xfrm>
                            <a:off x="8253670" y="2296856"/>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8" name="Oval 2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A07A129-C4A2-4CF1-BE8A-D2F9437CB864}"/>
                              </a:ext>
                            </a:extLst>
                          </a:cNvPr>
                          <a:cNvSpPr/>
                        </a:nvSpPr>
                        <a:spPr>
                          <a:xfrm>
                            <a:off x="7664052" y="4568260"/>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29" name="Oval 2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43571F62-8E00-46F7-96BC-C3AABEAC32AE}"/>
                              </a:ext>
                            </a:extLst>
                          </a:cNvPr>
                          <a:cNvSpPr/>
                        </a:nvSpPr>
                        <a:spPr>
                          <a:xfrm>
                            <a:off x="5543811" y="5486988"/>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0" name="Oval 2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D2BE106-017A-4D45-8EEC-31D745A38E1E}"/>
                              </a:ext>
                            </a:extLst>
                          </a:cNvPr>
                          <a:cNvSpPr/>
                        </a:nvSpPr>
                        <a:spPr>
                          <a:xfrm>
                            <a:off x="3488479" y="4456220"/>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1" name="Oval 3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5B540F4-9B1C-484A-A61D-6E781842E141}"/>
                              </a:ext>
                            </a:extLst>
                          </a:cNvPr>
                          <a:cNvSpPr/>
                        </a:nvSpPr>
                        <a:spPr>
                          <a:xfrm>
                            <a:off x="2982995" y="2198156"/>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2" name="Oval 3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AF90A37-F4FB-49C7-AEAD-2D1013A810E8}"/>
                              </a:ext>
                            </a:extLst>
                          </a:cNvPr>
                          <a:cNvSpPr/>
                        </a:nvSpPr>
                        <a:spPr>
                          <a:xfrm rot="20836419">
                            <a:off x="4387301" y="464229"/>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3" name="Oval 3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E61E88B-CFC5-43CA-8EDE-5ED65D5A8CDF}"/>
                              </a:ext>
                            </a:extLst>
                          </a:cNvPr>
                          <a:cNvSpPr/>
                        </a:nvSpPr>
                        <a:spPr>
                          <a:xfrm>
                            <a:off x="5605975" y="2854655"/>
                            <a:ext cx="955336" cy="955336"/>
                          </a:xfrm>
                          <a:prstGeom prst="ellipse">
                            <a:avLst/>
                          </a:prstGeom>
                          <a:solidFill>
                            <a:schemeClr val="bg1"/>
                          </a:solidFill>
                          <a:ln>
                            <a:noFill/>
                          </a:ln>
                          <a:effectLst>
                            <a:outerShdw blurRad="152400" sx="102000" sy="102000" algn="ctr" rotWithShape="0">
                              <a:prstClr val="black">
                                <a:alpha val="55000"/>
                              </a:prstClr>
                            </a:out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4" name="Oval 3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B234AA1-5D92-4F23-B32D-4AD460554E85}"/>
                              </a:ext>
                            </a:extLst>
                          </a:cNvPr>
                          <a:cNvSpPr/>
                        </a:nvSpPr>
                        <a:spPr>
                          <a:xfrm>
                            <a:off x="6946484" y="616604"/>
                            <a:ext cx="731256" cy="731256"/>
                          </a:xfrm>
                          <a:prstGeom prst="ellipse">
                            <a:avLst/>
                          </a:prstGeom>
                          <a:solidFill>
                            <a:srgbClr val="1467FB"/>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5" name="Oval 3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68CED40-04E9-4C3F-AB87-2471F351CF95}"/>
                              </a:ext>
                            </a:extLst>
                          </a:cNvPr>
                          <a:cNvSpPr/>
                        </a:nvSpPr>
                        <a:spPr>
                          <a:xfrm>
                            <a:off x="8378589" y="2408896"/>
                            <a:ext cx="731256" cy="731256"/>
                          </a:xfrm>
                          <a:prstGeom prst="ellipse">
                            <a:avLst/>
                          </a:prstGeom>
                          <a:solidFill>
                            <a:srgbClr val="7B00FA"/>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6" name="Oval 35">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5899B31-3716-4C54-B7F8-035A615BE9BE}"/>
                              </a:ext>
                            </a:extLst>
                          </a:cNvPr>
                          <a:cNvSpPr/>
                        </a:nvSpPr>
                        <a:spPr>
                          <a:xfrm>
                            <a:off x="7788449" y="4680822"/>
                            <a:ext cx="731256" cy="731256"/>
                          </a:xfrm>
                          <a:prstGeom prst="ellipse">
                            <a:avLst/>
                          </a:prstGeom>
                          <a:solidFill>
                            <a:srgbClr val="FF003A"/>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7" name="Oval 36">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92B082F-1266-4F3F-92D2-155A72B98473}"/>
                              </a:ext>
                            </a:extLst>
                          </a:cNvPr>
                          <a:cNvSpPr/>
                        </a:nvSpPr>
                        <a:spPr>
                          <a:xfrm>
                            <a:off x="5655851" y="5599028"/>
                            <a:ext cx="731256" cy="731256"/>
                          </a:xfrm>
                          <a:prstGeom prst="ellipse">
                            <a:avLst/>
                          </a:prstGeom>
                          <a:solidFill>
                            <a:srgbClr val="FF52AE"/>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8" name="Oval 37">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33EB412-F17C-4D46-A8B1-ED7BFCEAB22D}"/>
                              </a:ext>
                            </a:extLst>
                          </a:cNvPr>
                          <a:cNvSpPr/>
                        </a:nvSpPr>
                        <a:spPr>
                          <a:xfrm>
                            <a:off x="3600519" y="4568260"/>
                            <a:ext cx="731256" cy="731256"/>
                          </a:xfrm>
                          <a:prstGeom prst="ellipse">
                            <a:avLst/>
                          </a:prstGeom>
                          <a:solidFill>
                            <a:srgbClr val="FFC129"/>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39" name="Oval 3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EC9436A8-1075-49E1-98EB-B01E4FFCFCC7}"/>
                              </a:ext>
                            </a:extLst>
                          </a:cNvPr>
                          <a:cNvSpPr/>
                        </a:nvSpPr>
                        <a:spPr>
                          <a:xfrm>
                            <a:off x="3095035" y="2310196"/>
                            <a:ext cx="731256" cy="731256"/>
                          </a:xfrm>
                          <a:prstGeom prst="ellipse">
                            <a:avLst/>
                          </a:prstGeom>
                          <a:solidFill>
                            <a:srgbClr val="61AF29"/>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40" name="Oval 3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D133272-F9A3-4362-924F-D3BEDC1D4A7D}"/>
                              </a:ext>
                            </a:extLst>
                          </a:cNvPr>
                          <a:cNvSpPr/>
                        </a:nvSpPr>
                        <a:spPr>
                          <a:xfrm rot="20836419">
                            <a:off x="4499341" y="576269"/>
                            <a:ext cx="731256" cy="731256"/>
                          </a:xfrm>
                          <a:prstGeom prst="ellipse">
                            <a:avLst/>
                          </a:prstGeom>
                          <a:solidFill>
                            <a:srgbClr val="00FFE0"/>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sp>
                        <a:nvSpPr>
                          <a:cNvPr id="41" name="Oval 4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65887638-1A47-41BB-BC2A-29807942BF31}"/>
                              </a:ext>
                            </a:extLst>
                          </a:cNvPr>
                          <a:cNvSpPr/>
                        </a:nvSpPr>
                        <a:spPr>
                          <a:xfrm>
                            <a:off x="5718015" y="2966695"/>
                            <a:ext cx="731256" cy="731256"/>
                          </a:xfrm>
                          <a:prstGeom prst="ellipse">
                            <a:avLst/>
                          </a:prstGeom>
                          <a:solidFill>
                            <a:srgbClr val="002060"/>
                          </a:solidFill>
                          <a:ln>
                            <a:noFill/>
                          </a:ln>
                          <a:effectLst>
                            <a:innerShdw blurRad="215900" dist="50800" dir="2700000">
                              <a:prstClr val="black">
                                <a:alpha val="61000"/>
                              </a:prstClr>
                            </a:innerShdw>
                          </a:effectLst>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IN"/>
                            </a:p>
                          </a:txBody>
                          <a:useSpRect/>
                        </a:txSp>
                        <a:style>
                          <a:lnRef idx="2">
                            <a:schemeClr val="accent1">
                              <a:shade val="50000"/>
                            </a:schemeClr>
                          </a:lnRef>
                          <a:fillRef idx="1">
                            <a:schemeClr val="accent1"/>
                          </a:fillRef>
                          <a:effectRef idx="0">
                            <a:schemeClr val="accent1"/>
                          </a:effectRef>
                          <a:fontRef idx="minor">
                            <a:schemeClr val="lt1"/>
                          </a:fontRef>
                        </a:style>
                      </a:sp>
                      <a:pic>
                        <a:nvPicPr>
                          <a:cNvPr id="42" name="Graphic 40" descr="Computer">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2E272E40-DB25-4F79-B188-2176B48EF0B5}"/>
                              </a:ext>
                            </a:extLst>
                          </a:cNvPr>
                          <a:cNvPicPr>
                            <a:picLocks noChangeAspect="1"/>
                          </a:cNvPicPr>
                        </a:nvPicPr>
                        <a:blipFill>
                          <a:blip r:embed="rId24"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5"/>
                              </a:ext>
                            </a:extLst>
                          </a:blip>
                          <a:stretch>
                            <a:fillRect/>
                          </a:stretch>
                        </a:blipFill>
                        <a:spPr>
                          <a:xfrm flipH="1">
                            <a:off x="7095259" y="804526"/>
                            <a:ext cx="374442" cy="374442"/>
                          </a:xfrm>
                          <a:prstGeom prst="rect">
                            <a:avLst/>
                          </a:prstGeom>
                        </a:spPr>
                      </a:pic>
                      <a:pic>
                        <a:nvPicPr>
                          <a:cNvPr id="43" name="Graphic 41" descr="Monitor">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18393E71-6DA8-4FC0-B71B-232CC6C9DFA5}"/>
                              </a:ext>
                            </a:extLst>
                          </a:cNvPr>
                          <a:cNvPicPr>
                            <a:picLocks noChangeAspect="1"/>
                          </a:cNvPicPr>
                        </a:nvPicPr>
                        <a:blipFill>
                          <a:blip r:embed="rId26"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7"/>
                              </a:ext>
                            </a:extLst>
                          </a:blip>
                          <a:stretch>
                            <a:fillRect/>
                          </a:stretch>
                        </a:blipFill>
                        <a:spPr>
                          <a:xfrm flipH="1">
                            <a:off x="5838522" y="5794997"/>
                            <a:ext cx="374442" cy="374442"/>
                          </a:xfrm>
                          <a:prstGeom prst="rect">
                            <a:avLst/>
                          </a:prstGeom>
                        </a:spPr>
                      </a:pic>
                      <a:pic>
                        <a:nvPicPr>
                          <a:cNvPr id="44" name="Graphic 42" descr="Tablet">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C205258-C137-4B85-9460-39D26B0E3AF5}"/>
                              </a:ext>
                            </a:extLst>
                          </a:cNvPr>
                          <a:cNvPicPr>
                            <a:picLocks noChangeAspect="1"/>
                          </a:cNvPicPr>
                        </a:nvPicPr>
                        <a:blipFill>
                          <a:blip r:embed="rId28"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29"/>
                              </a:ext>
                            </a:extLst>
                          </a:blip>
                          <a:stretch>
                            <a:fillRect/>
                          </a:stretch>
                        </a:blipFill>
                        <a:spPr>
                          <a:xfrm flipH="1">
                            <a:off x="8553751" y="2587303"/>
                            <a:ext cx="374442" cy="374442"/>
                          </a:xfrm>
                          <a:prstGeom prst="rect">
                            <a:avLst/>
                          </a:prstGeom>
                        </a:spPr>
                      </a:pic>
                      <a:pic>
                        <a:nvPicPr>
                          <a:cNvPr id="45" name="Graphic 43" descr="Laptop">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7F9258C5-B3F1-468C-96AB-9D23F01DA6BD}"/>
                              </a:ext>
                            </a:extLst>
                          </a:cNvPr>
                          <a:cNvPicPr>
                            <a:picLocks noChangeAspect="1"/>
                          </a:cNvPicPr>
                        </a:nvPicPr>
                        <a:blipFill>
                          <a:blip r:embed="rId30"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31"/>
                              </a:ext>
                            </a:extLst>
                          </a:blip>
                          <a:stretch>
                            <a:fillRect/>
                          </a:stretch>
                        </a:blipFill>
                        <a:spPr>
                          <a:xfrm flipH="1">
                            <a:off x="7960144" y="4858707"/>
                            <a:ext cx="374442" cy="374442"/>
                          </a:xfrm>
                          <a:prstGeom prst="rect">
                            <a:avLst/>
                          </a:prstGeom>
                        </a:spPr>
                      </a:pic>
                      <a:pic>
                        <a:nvPicPr>
                          <a:cNvPr id="47" name="Graphic 45" descr="Television">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79C767D-51D4-4A39-85F9-D3B0CDB86F99}"/>
                              </a:ext>
                            </a:extLst>
                          </a:cNvPr>
                          <a:cNvPicPr>
                            <a:picLocks noChangeAspect="1"/>
                          </a:cNvPicPr>
                        </a:nvPicPr>
                        <a:blipFill>
                          <a:blip r:embed="rId32"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33"/>
                              </a:ext>
                            </a:extLst>
                          </a:blip>
                          <a:stretch>
                            <a:fillRect/>
                          </a:stretch>
                        </a:blipFill>
                        <a:spPr>
                          <a:xfrm flipH="1">
                            <a:off x="3751110" y="4761579"/>
                            <a:ext cx="374442" cy="374442"/>
                          </a:xfrm>
                          <a:prstGeom prst="rect">
                            <a:avLst/>
                          </a:prstGeom>
                        </a:spPr>
                      </a:pic>
                      <a:pic>
                        <a:nvPicPr>
                          <a:cNvPr id="48" name="Graphic 46" descr="Smart Phone">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339D13DF-84A8-4AB1-9CA3-294835835AA5}"/>
                              </a:ext>
                            </a:extLst>
                          </a:cNvPr>
                          <a:cNvPicPr>
                            <a:picLocks noChangeAspect="1"/>
                          </a:cNvPicPr>
                        </a:nvPicPr>
                        <a:blipFill>
                          <a:blip r:embed="rId34"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35"/>
                              </a:ext>
                            </a:extLst>
                          </a:blip>
                          <a:stretch>
                            <a:fillRect/>
                          </a:stretch>
                        </a:blipFill>
                        <a:spPr>
                          <a:xfrm flipH="1">
                            <a:off x="3265306" y="2507011"/>
                            <a:ext cx="374442" cy="374442"/>
                          </a:xfrm>
                          <a:prstGeom prst="rect">
                            <a:avLst/>
                          </a:prstGeom>
                        </a:spPr>
                      </a:pic>
                      <a:pic>
                        <a:nvPicPr>
                          <a:cNvPr id="49" name="Graphic 47" descr="Projector screen">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091F262A-C999-4178-A66C-DDFCA369A9D7}"/>
                              </a:ext>
                            </a:extLst>
                          </a:cNvPr>
                          <a:cNvPicPr>
                            <a:picLocks noChangeAspect="1"/>
                          </a:cNvPicPr>
                        </a:nvPicPr>
                        <a:blipFill>
                          <a:blip r:embed="rId36" cstate="print">
                            <a:extLs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 xmlns:a14="http://schemas.microsoft.com/office/drawing/2010/main" val="0"/>
                              </a:ext>
                              <a:ext uri="{96DAC541-7B7A-43D3-8B79-37D633B846F1}">
                                <asvg:svgBlip xmlns:o="urn:schemas-microsoft-com:office:office" xmlns:v="urn:schemas-microsoft-com:vml" xmlns:w10="urn:schemas-microsoft-com:office:word" xmlns:w="http://schemas.openxmlformats.org/wordprocessingml/2006/main" xmlns:p="http://schemas.openxmlformats.org/presentationml/2006/main" xmlns="" xmlns:asvg="http://schemas.microsoft.com/office/drawing/2016/SVG/main" r:embed="rId37"/>
                              </a:ext>
                            </a:extLst>
                          </a:blip>
                          <a:stretch>
                            <a:fillRect/>
                          </a:stretch>
                        </a:blipFill>
                        <a:spPr>
                          <a:xfrm rot="21393271" flipH="1">
                            <a:off x="4690627" y="756279"/>
                            <a:ext cx="374442" cy="374442"/>
                          </a:xfrm>
                          <a:prstGeom prst="rect">
                            <a:avLst/>
                          </a:prstGeom>
                        </a:spPr>
                      </a:pic>
                      <a:sp>
                        <a:nvSpPr>
                          <a:cNvPr id="50" name="TextBox 49">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57720ADA-5297-495B-8B93-55CA295FC49F}"/>
                              </a:ext>
                            </a:extLst>
                          </a:cNvPr>
                          <a:cNvSpPr txBox="1"/>
                        </a:nvSpPr>
                        <a:spPr>
                          <a:xfrm>
                            <a:off x="7776142" y="1267451"/>
                            <a:ext cx="1797516"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solidFill>
                                    <a:srgbClr val="1467FB"/>
                                  </a:solidFill>
                                  <a:latin typeface="Bebas Neue Bold" panose="020B0606020202050201" pitchFamily="34" charset="0"/>
                                </a:rPr>
                                <a:t>1. Potensi dan Masalah</a:t>
                              </a:r>
                              <a:endParaRPr lang="en-IN" sz="2000" b="1" dirty="0">
                                <a:latin typeface="Economica" panose="02000506040000020004" pitchFamily="2" charset="0"/>
                              </a:endParaRPr>
                            </a:p>
                          </a:txBody>
                          <a:useSpRect/>
                        </a:txSp>
                      </a:sp>
                      <a:sp>
                        <a:nvSpPr>
                          <a:cNvPr id="51" name="TextBox 50">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E728DBAE-162E-438B-ADDB-05F277896771}"/>
                              </a:ext>
                            </a:extLst>
                          </a:cNvPr>
                          <a:cNvSpPr txBox="1"/>
                        </a:nvSpPr>
                        <a:spPr>
                          <a:xfrm>
                            <a:off x="8250206" y="3522249"/>
                            <a:ext cx="2182767"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solidFill>
                                    <a:srgbClr val="7B00FA"/>
                                  </a:solidFill>
                                  <a:latin typeface="Bebas Neue Bold" panose="020B0606020202050201" pitchFamily="34" charset="0"/>
                                </a:rPr>
                                <a:t>2. Pengumpulan Data</a:t>
                              </a:r>
                              <a:endParaRPr lang="en-IN" sz="2000" b="1" dirty="0">
                                <a:latin typeface="Economica" panose="02000506040000020004" pitchFamily="2" charset="0"/>
                              </a:endParaRPr>
                            </a:p>
                          </a:txBody>
                          <a:useSpRect/>
                        </a:txSp>
                      </a:sp>
                      <a:sp>
                        <a:nvSpPr>
                          <a:cNvPr id="52" name="TextBox 51">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8A7BEE39-07B2-45E7-9EA6-9A70A7F79F81}"/>
                              </a:ext>
                            </a:extLst>
                          </a:cNvPr>
                          <a:cNvSpPr txBox="1"/>
                        </a:nvSpPr>
                        <a:spPr>
                          <a:xfrm>
                            <a:off x="6854446" y="5543943"/>
                            <a:ext cx="1622738"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solidFill>
                                    <a:srgbClr val="FF003A"/>
                                  </a:solidFill>
                                  <a:latin typeface="Bebas Neue Bold" panose="020B0606020202050201" pitchFamily="34" charset="0"/>
                                </a:rPr>
                                <a:t>3. Desain Produk</a:t>
                              </a:r>
                              <a:endParaRPr lang="en-IN" sz="2000" b="1" dirty="0">
                                <a:latin typeface="Economica" panose="02000506040000020004" pitchFamily="2" charset="0"/>
                              </a:endParaRPr>
                            </a:p>
                          </a:txBody>
                          <a:useSpRect/>
                        </a:txSp>
                      </a:sp>
                      <a:sp>
                        <a:nvSpPr>
                          <a:cNvPr id="53" name="TextBox 52">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B7E2A21E-3C60-4013-A4F8-207727D632D7}"/>
                              </a:ext>
                            </a:extLst>
                          </a:cNvPr>
                          <a:cNvSpPr txBox="1"/>
                        </a:nvSpPr>
                        <a:spPr>
                          <a:xfrm>
                            <a:off x="4081209" y="5576404"/>
                            <a:ext cx="1622738"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solidFill>
                                    <a:srgbClr val="FF52AE"/>
                                  </a:solidFill>
                                  <a:latin typeface="Bebas Neue Bold" panose="020B0606020202050201" pitchFamily="34" charset="0"/>
                                </a:rPr>
                                <a:t>4. Validasi Desain</a:t>
                              </a:r>
                              <a:endParaRPr lang="en-IN" sz="2000" b="1" dirty="0">
                                <a:latin typeface="Economica" panose="02000506040000020004" pitchFamily="2" charset="0"/>
                              </a:endParaRPr>
                            </a:p>
                          </a:txBody>
                          <a:useSpRect/>
                        </a:txSp>
                      </a:sp>
                      <a:sp>
                        <a:nvSpPr>
                          <a:cNvPr id="54" name="TextBox 53">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AD230E9B-5C8D-4E33-9424-5C0137CF5338}"/>
                              </a:ext>
                            </a:extLst>
                          </a:cNvPr>
                          <a:cNvSpPr txBox="1"/>
                        </a:nvSpPr>
                        <a:spPr>
                          <a:xfrm>
                            <a:off x="2751870" y="3599244"/>
                            <a:ext cx="1622738" cy="707886"/>
                          </a:xfrm>
                          <a:prstGeom prst="rect">
                            <a:avLst/>
                          </a:prstGeom>
                          <a:noFill/>
                          <a:effectLst/>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latin typeface="Bebas Neue Bold" panose="020B0606020202050201" pitchFamily="34" charset="0"/>
                                </a:rPr>
                                <a:t>5. Revisi Desain</a:t>
                              </a:r>
                              <a:endParaRPr lang="en-IN" sz="2000" b="1" dirty="0">
                                <a:latin typeface="Economica" panose="02000506040000020004" pitchFamily="2" charset="0"/>
                              </a:endParaRPr>
                            </a:p>
                          </a:txBody>
                          <a:useSpRect/>
                        </a:txSp>
                      </a:sp>
                      <a:sp>
                        <a:nvSpPr>
                          <a:cNvPr id="55" name="TextBox 54">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 xmlns:a16="http://schemas.microsoft.com/office/drawing/2014/main" id="{DBC26E2F-4640-4810-BC80-8CFA2A0A6746}"/>
                              </a:ext>
                            </a:extLst>
                          </a:cNvPr>
                          <a:cNvSpPr txBox="1"/>
                        </a:nvSpPr>
                        <a:spPr>
                          <a:xfrm>
                            <a:off x="2949708" y="1279390"/>
                            <a:ext cx="1622738" cy="707886"/>
                          </a:xfrm>
                          <a:prstGeom prst="rect">
                            <a:avLst/>
                          </a:prstGeom>
                          <a:noFill/>
                        </a:spPr>
                        <a:txSp>
                          <a: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2000" b="1" dirty="0" smtClean="0">
                                  <a:solidFill>
                                    <a:schemeClr val="accent6">
                                      <a:lumMod val="75000"/>
                                    </a:schemeClr>
                                  </a:solidFill>
                                  <a:latin typeface="Bebas Neue Bold" panose="020B0606020202050201" pitchFamily="34" charset="0"/>
                                </a:rPr>
                                <a:t>6. Ujicoba Produk</a:t>
                              </a:r>
                              <a:endParaRPr lang="en-IN" sz="2000" b="1" dirty="0">
                                <a:solidFill>
                                  <a:schemeClr val="accent6">
                                    <a:lumMod val="75000"/>
                                  </a:schemeClr>
                                </a:solidFill>
                                <a:latin typeface="Economica" panose="02000506040000020004" pitchFamily="2" charset="0"/>
                              </a:endParaRPr>
                            </a:p>
                          </a:txBody>
                          <a:useSpRect/>
                        </a:txSp>
                      </a:sp>
                      <a:pic>
                        <a:nvPicPr>
                          <a:cNvPr id="59" name="Picture 58">
                            <a:extLst>
                              <a:ext uri="{FF2B5EF4-FFF2-40B4-BE49-F238E27FC236}">
                                <a16:creationId xmlns:o="urn:schemas-microsoft-com:office:office" xmlns:v="urn:schemas-microsoft-com:vml" xmlns:w10="urn:schemas-microsoft-com:office:word" xmlns:w="http://schemas.openxmlformats.org/wordprocessingml/2006/main" xmlns:p="http://schemas.openxmlformats.org/presentationml/2006/main" xmlns:a16="http://schemas.microsoft.com/office/drawing/2014/main" xmlns="" id="{406C653B-25E3-49D4-A4E3-15C5B6DAF6BB}"/>
                              </a:ext>
                            </a:extLst>
                          </a:cNvPr>
                          <a:cNvPicPr>
                            <a:picLocks noChangeAspect="1"/>
                          </a:cNvPicPr>
                        </a:nvPicPr>
                        <a:blipFill rotWithShape="1">
                          <a:blip r:embed="rId38" cstate="print">
                            <a:extLst>
                              <a:ext uri="{BEBA8EAE-BF5A-486C-A8C5-ECC9F3942E4B}">
                                <a14:imgProps xmlns:o="urn:schemas-microsoft-com:office:office" xmlns:v="urn:schemas-microsoft-com:vml" xmlns:w10="urn:schemas-microsoft-com:office:word" xmlns:w="http://schemas.openxmlformats.org/wordprocessingml/2006/main" xmlns:p="http://schemas.openxmlformats.org/presentationml/2006/main" xmlns:a14="http://schemas.microsoft.com/office/drawing/2010/main" xmlns="">
                                  <a14:imgLayer r:embed="rId39">
                                    <a14:imgEffect>
                                      <a14:brightnessContrast bright="100000"/>
                                    </a14:imgEffect>
                                  </a14:imgLayer>
                                </a14:imgProps>
                              </a:ext>
                              <a:ext uri="{28A0092B-C50C-407E-A947-70E740481C1C}">
                                <a14:useLocalDpi xmlns:o="urn:schemas-microsoft-com:office:office" xmlns:v="urn:schemas-microsoft-com:vml" xmlns:w10="urn:schemas-microsoft-com:office:word" xmlns:w="http://schemas.openxmlformats.org/wordprocessingml/2006/main" xmlns:p="http://schemas.openxmlformats.org/presentationml/2006/main" xmlns:a14="http://schemas.microsoft.com/office/drawing/2010/main" xmlns="" val="0"/>
                              </a:ext>
                            </a:extLst>
                          </a:blip>
                          <a:srcRect l="3148" b="13591"/>
                          <a:stretch/>
                        </a:blipFill>
                        <a:spPr>
                          <a:xfrm>
                            <a:off x="5826161" y="3091602"/>
                            <a:ext cx="510843" cy="455764"/>
                          </a:xfrm>
                          <a:prstGeom prst="rect">
                            <a:avLst/>
                          </a:prstGeom>
                          <a:effectLst>
                            <a:outerShdw blurRad="50800" dist="114300" dir="2700000" algn="tl" rotWithShape="0">
                              <a:prstClr val="black">
                                <a:alpha val="40000"/>
                              </a:prstClr>
                            </a:outerShdw>
                          </a:effectLst>
                        </a:spPr>
                      </a:pic>
                      <a:sp>
                        <a:nvSpPr>
                          <a:cNvPr id="60" name="Circular Arrow 59"/>
                          <a:cNvSpPr/>
                        </a:nvSpPr>
                        <a:spPr>
                          <a:xfrm rot="1836454">
                            <a:off x="6096000" y="2209799"/>
                            <a:ext cx="704850" cy="676275"/>
                          </a:xfrm>
                          <a:prstGeom prst="circularArrow">
                            <a:avLst/>
                          </a:prstGeom>
                          <a:solidFill>
                            <a:srgbClr val="0066FF"/>
                          </a:solidFill>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5"/>
                          </a:lnRef>
                          <a:fillRef idx="3">
                            <a:schemeClr val="accent5"/>
                          </a:fillRef>
                          <a:effectRef idx="2">
                            <a:schemeClr val="accent5"/>
                          </a:effectRef>
                          <a:fontRef idx="minor">
                            <a:schemeClr val="lt1"/>
                          </a:fontRef>
                        </a:style>
                      </a:sp>
                      <a:sp>
                        <a:nvSpPr>
                          <a:cNvPr id="61" name="Circular Arrow 60"/>
                          <a:cNvSpPr/>
                        </a:nvSpPr>
                        <a:spPr>
                          <a:xfrm rot="5400000">
                            <a:off x="6600825" y="2790825"/>
                            <a:ext cx="704850" cy="676275"/>
                          </a:xfrm>
                          <a:prstGeom prst="circularArrow">
                            <a:avLst/>
                          </a:prstGeom>
                          <a:solidFill>
                            <a:srgbClr val="9933FF"/>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5"/>
                          </a:lnRef>
                          <a:fillRef idx="3">
                            <a:schemeClr val="accent5"/>
                          </a:fillRef>
                          <a:effectRef idx="2">
                            <a:schemeClr val="accent5"/>
                          </a:effectRef>
                          <a:fontRef idx="minor">
                            <a:schemeClr val="lt1"/>
                          </a:fontRef>
                        </a:style>
                      </a:sp>
                      <a:sp>
                        <a:nvSpPr>
                          <a:cNvPr id="62" name="Circular Arrow 61"/>
                          <a:cNvSpPr/>
                        </a:nvSpPr>
                        <a:spPr>
                          <a:xfrm rot="8345295">
                            <a:off x="6477000" y="3609975"/>
                            <a:ext cx="704850" cy="676275"/>
                          </a:xfrm>
                          <a:prstGeom prst="circularArrow">
                            <a:avLst/>
                          </a:prstGeom>
                          <a:solidFill>
                            <a:srgbClr val="FF0000"/>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5"/>
                          </a:lnRef>
                          <a:fillRef idx="3">
                            <a:schemeClr val="accent5"/>
                          </a:fillRef>
                          <a:effectRef idx="2">
                            <a:schemeClr val="accent5"/>
                          </a:effectRef>
                          <a:fontRef idx="minor">
                            <a:schemeClr val="lt1"/>
                          </a:fontRef>
                        </a:style>
                      </a:sp>
                      <a:sp>
                        <a:nvSpPr>
                          <a:cNvPr id="63" name="Circular Arrow 62"/>
                          <a:cNvSpPr/>
                        </a:nvSpPr>
                        <a:spPr>
                          <a:xfrm rot="11753864">
                            <a:off x="5715000" y="3981449"/>
                            <a:ext cx="704850" cy="676275"/>
                          </a:xfrm>
                          <a:prstGeom prst="circularArrow">
                            <a:avLst/>
                          </a:prstGeom>
                          <a:solidFill>
                            <a:srgbClr val="E3008E"/>
                          </a:solidFill>
                          <a:ln>
                            <a:noFill/>
                          </a:ln>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5"/>
                          </a:lnRef>
                          <a:fillRef idx="3">
                            <a:schemeClr val="accent5"/>
                          </a:fillRef>
                          <a:effectRef idx="2">
                            <a:schemeClr val="accent5"/>
                          </a:effectRef>
                          <a:fontRef idx="minor">
                            <a:schemeClr val="lt1"/>
                          </a:fontRef>
                        </a:style>
                      </a:sp>
                      <a:sp>
                        <a:nvSpPr>
                          <a:cNvPr id="64" name="Circular Arrow 63"/>
                          <a:cNvSpPr/>
                        </a:nvSpPr>
                        <a:spPr>
                          <a:xfrm rot="17733631">
                            <a:off x="4886327" y="2790825"/>
                            <a:ext cx="704850" cy="676275"/>
                          </a:xfrm>
                          <a:prstGeom prst="circularArrow">
                            <a:avLst/>
                          </a:prstGeom>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6"/>
                          </a:lnRef>
                          <a:fillRef idx="3">
                            <a:schemeClr val="accent6"/>
                          </a:fillRef>
                          <a:effectRef idx="2">
                            <a:schemeClr val="accent6"/>
                          </a:effectRef>
                          <a:fontRef idx="minor">
                            <a:schemeClr val="lt1"/>
                          </a:fontRef>
                        </a:style>
                      </a:sp>
                      <a:sp>
                        <a:nvSpPr>
                          <a:cNvPr id="65" name="Circular Arrow 64"/>
                          <a:cNvSpPr/>
                        </a:nvSpPr>
                        <a:spPr>
                          <a:xfrm rot="14788323">
                            <a:off x="5029202" y="3543300"/>
                            <a:ext cx="704850" cy="676275"/>
                          </a:xfrm>
                          <a:prstGeom prst="circularArrow">
                            <a:avLst/>
                          </a:prstGeom>
                        </a:spPr>
                        <a:txSp>
                          <a: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a:txBody>
                          <a:useSpRect/>
                        </a:txSp>
                        <a:style>
                          <a:lnRef idx="1">
                            <a:schemeClr val="accent4"/>
                          </a:lnRef>
                          <a:fillRef idx="3">
                            <a:schemeClr val="accent4"/>
                          </a:fillRef>
                          <a:effectRef idx="2">
                            <a:schemeClr val="accent4"/>
                          </a:effectRef>
                          <a:fontRef idx="minor">
                            <a:schemeClr val="lt1"/>
                          </a:fontRef>
                        </a:style>
                      </a:sp>
                    </a:grpSp>
                  </a:grpSp>
                </lc:lockedCanvas>
              </a:graphicData>
            </a:graphic>
          </wp:anchor>
        </w:drawing>
      </w: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jc w:val="center"/>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Default="00BA4378" w:rsidP="00BA4378">
      <w:pPr>
        <w:pStyle w:val="BodyText"/>
        <w:spacing w:before="5"/>
        <w:ind w:left="142" w:right="96"/>
        <w:rPr>
          <w:rFonts w:ascii="Arial Narrow" w:hAnsi="Arial Narrow"/>
          <w:lang w:val="id-ID"/>
        </w:rPr>
      </w:pPr>
    </w:p>
    <w:p w:rsidR="00BA4378" w:rsidRPr="00BA4378" w:rsidRDefault="00BA4378" w:rsidP="00BA4378">
      <w:pPr>
        <w:pStyle w:val="BodyText"/>
        <w:spacing w:before="5"/>
        <w:ind w:left="142" w:right="96"/>
        <w:rPr>
          <w:rFonts w:ascii="Arial Narrow" w:hAnsi="Arial Narrow"/>
          <w:lang w:val="id-ID"/>
        </w:rPr>
      </w:pPr>
    </w:p>
    <w:p w:rsidR="00FC72EA" w:rsidRPr="00FC72EA" w:rsidRDefault="00FC72EA" w:rsidP="00FC72EA">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t xml:space="preserve">Gambar </w:t>
      </w:r>
      <w:r>
        <w:rPr>
          <w:rFonts w:ascii="Arial Narrow" w:hAnsi="Arial Narrow"/>
          <w:b/>
          <w:lang w:val="id-ID"/>
        </w:rPr>
        <w:t>3</w:t>
      </w:r>
      <w:r w:rsidRPr="00D2549C">
        <w:rPr>
          <w:rFonts w:ascii="Arial Narrow" w:hAnsi="Arial Narrow"/>
          <w:lang w:val="id-ID"/>
        </w:rPr>
        <w:t xml:space="preserve">: </w:t>
      </w:r>
      <w:r w:rsidRPr="00FC72EA">
        <w:rPr>
          <w:rFonts w:ascii="Arial Narrow" w:hAnsi="Arial Narrow"/>
          <w:lang w:val="id-ID"/>
        </w:rPr>
        <w:t>Tahapan penelitian R&amp;D yang di gunakan</w:t>
      </w:r>
    </w:p>
    <w:p w:rsidR="00746FC8" w:rsidRPr="00746FC8" w:rsidRDefault="00746FC8" w:rsidP="00746FC8">
      <w:pPr>
        <w:pStyle w:val="BodyText"/>
        <w:spacing w:before="91" w:line="276" w:lineRule="auto"/>
        <w:ind w:left="132" w:right="96" w:firstLine="427"/>
        <w:rPr>
          <w:rFonts w:ascii="Arial Narrow" w:hAnsi="Arial Narrow"/>
          <w:lang w:val="id-ID"/>
        </w:rPr>
      </w:pPr>
      <w:proofErr w:type="gramStart"/>
      <w:r w:rsidRPr="00746FC8">
        <w:rPr>
          <w:rFonts w:ascii="Arial Narrow" w:hAnsi="Arial Narrow"/>
        </w:rPr>
        <w:lastRenderedPageBreak/>
        <w:t xml:space="preserve">Penelitian ini </w:t>
      </w:r>
      <w:r w:rsidRPr="00746FC8">
        <w:rPr>
          <w:rFonts w:ascii="Arial Narrow" w:hAnsi="Arial Narrow"/>
          <w:lang w:val="id-ID"/>
        </w:rPr>
        <w:t>dilakukan pada</w:t>
      </w:r>
      <w:r w:rsidRPr="00746FC8">
        <w:rPr>
          <w:rFonts w:ascii="Arial Narrow" w:hAnsi="Arial Narrow"/>
        </w:rPr>
        <w:t xml:space="preserve"> </w:t>
      </w:r>
      <w:r w:rsidRPr="00746FC8">
        <w:rPr>
          <w:rFonts w:ascii="Arial Narrow" w:hAnsi="Arial Narrow"/>
          <w:lang w:val="id-ID"/>
        </w:rPr>
        <w:t>SMP Islam Saadatul Islamiyah Tembeng Putik</w:t>
      </w:r>
      <w:r w:rsidRPr="00746FC8">
        <w:rPr>
          <w:rFonts w:ascii="Arial Narrow" w:hAnsi="Arial Narrow"/>
        </w:rPr>
        <w:t>.</w:t>
      </w:r>
      <w:proofErr w:type="gramEnd"/>
      <w:r w:rsidRPr="00746FC8">
        <w:rPr>
          <w:rFonts w:ascii="Arial Narrow" w:hAnsi="Arial Narrow"/>
        </w:rPr>
        <w:t xml:space="preserve"> </w:t>
      </w:r>
      <w:r w:rsidRPr="00746FC8">
        <w:rPr>
          <w:rFonts w:ascii="Arial Narrow" w:hAnsi="Arial Narrow"/>
          <w:lang w:val="id-ID"/>
        </w:rPr>
        <w:t>Dengan s</w:t>
      </w:r>
      <w:r w:rsidRPr="00746FC8">
        <w:rPr>
          <w:rFonts w:ascii="Arial Narrow" w:hAnsi="Arial Narrow"/>
        </w:rPr>
        <w:t xml:space="preserve">ampel </w:t>
      </w:r>
      <w:r w:rsidRPr="00746FC8">
        <w:rPr>
          <w:rFonts w:ascii="Arial Narrow" w:hAnsi="Arial Narrow"/>
          <w:lang w:val="id-ID"/>
        </w:rPr>
        <w:t xml:space="preserve">pada </w:t>
      </w:r>
      <w:r w:rsidRPr="00746FC8">
        <w:rPr>
          <w:rFonts w:ascii="Arial Narrow" w:hAnsi="Arial Narrow"/>
        </w:rPr>
        <w:t xml:space="preserve">kelas </w:t>
      </w:r>
      <w:r w:rsidRPr="00746FC8">
        <w:rPr>
          <w:rFonts w:ascii="Arial Narrow" w:hAnsi="Arial Narrow"/>
          <w:lang w:val="id-ID"/>
        </w:rPr>
        <w:t>VII</w:t>
      </w:r>
      <w:r w:rsidRPr="00746FC8">
        <w:rPr>
          <w:rFonts w:ascii="Arial Narrow" w:hAnsi="Arial Narrow"/>
        </w:rPr>
        <w:t xml:space="preserve"> </w:t>
      </w:r>
      <w:r w:rsidRPr="00746FC8">
        <w:rPr>
          <w:rFonts w:ascii="Arial Narrow" w:hAnsi="Arial Narrow"/>
          <w:lang w:val="id-ID"/>
        </w:rPr>
        <w:t xml:space="preserve">yang berjumlah 20 siswa </w:t>
      </w:r>
      <w:r w:rsidRPr="00746FC8">
        <w:rPr>
          <w:rFonts w:ascii="Arial Narrow" w:hAnsi="Arial Narrow"/>
        </w:rPr>
        <w:t xml:space="preserve">dengan menggunakan media pembelajaran berbasis </w:t>
      </w:r>
      <w:r w:rsidRPr="00746FC8">
        <w:rPr>
          <w:rFonts w:ascii="Arial Narrow" w:hAnsi="Arial Narrow"/>
          <w:i/>
        </w:rPr>
        <w:t>AutoPlay Media Studio 8</w:t>
      </w:r>
      <w:r w:rsidRPr="00746FC8">
        <w:rPr>
          <w:rFonts w:ascii="Arial Narrow" w:hAnsi="Arial Narrow"/>
          <w:i/>
          <w:lang w:val="id-ID"/>
        </w:rPr>
        <w:t>.5</w:t>
      </w:r>
      <w:r w:rsidRPr="00746FC8">
        <w:rPr>
          <w:rFonts w:ascii="Arial Narrow" w:hAnsi="Arial Narrow"/>
          <w:i/>
        </w:rPr>
        <w:t xml:space="preserve"> </w:t>
      </w:r>
      <w:r w:rsidRPr="00746FC8">
        <w:rPr>
          <w:rFonts w:ascii="Arial Narrow" w:hAnsi="Arial Narrow"/>
        </w:rPr>
        <w:t xml:space="preserve">pada mata pelajaran </w:t>
      </w:r>
      <w:r w:rsidRPr="00746FC8">
        <w:rPr>
          <w:rFonts w:ascii="Arial Narrow" w:hAnsi="Arial Narrow"/>
          <w:lang w:val="id-ID"/>
        </w:rPr>
        <w:t>IPS dengan subpokok bahasan gejala-gejala pada Atmosfer dan Hidrosfer.</w:t>
      </w:r>
    </w:p>
    <w:p w:rsidR="00746FC8" w:rsidRPr="00746FC8" w:rsidRDefault="00746FC8" w:rsidP="00746FC8">
      <w:pPr>
        <w:pStyle w:val="BodyText"/>
        <w:spacing w:line="276" w:lineRule="auto"/>
        <w:ind w:left="132" w:right="96" w:firstLine="427"/>
        <w:rPr>
          <w:rFonts w:ascii="Arial Narrow" w:hAnsi="Arial Narrow"/>
          <w:i/>
          <w:lang w:val="id-ID"/>
        </w:rPr>
      </w:pPr>
      <w:r w:rsidRPr="00746FC8">
        <w:rPr>
          <w:rFonts w:ascii="Arial Narrow" w:hAnsi="Arial Narrow"/>
          <w:lang w:val="id-ID"/>
        </w:rPr>
        <w:t>Sedangkan u</w:t>
      </w:r>
      <w:r w:rsidRPr="00746FC8">
        <w:rPr>
          <w:rFonts w:ascii="Arial Narrow" w:hAnsi="Arial Narrow"/>
        </w:rPr>
        <w:t>ji coba</w:t>
      </w:r>
      <w:r w:rsidRPr="00746FC8">
        <w:rPr>
          <w:rFonts w:ascii="Arial Narrow" w:hAnsi="Arial Narrow"/>
          <w:lang w:val="id-ID"/>
        </w:rPr>
        <w:t xml:space="preserve"> yang</w:t>
      </w:r>
      <w:r w:rsidRPr="00746FC8">
        <w:rPr>
          <w:rFonts w:ascii="Arial Narrow" w:hAnsi="Arial Narrow"/>
        </w:rPr>
        <w:t xml:space="preserve"> dilakukan dengan menerangkan pelajaran </w:t>
      </w:r>
      <w:r w:rsidRPr="00746FC8">
        <w:rPr>
          <w:rFonts w:ascii="Arial Narrow" w:hAnsi="Arial Narrow"/>
          <w:lang w:val="id-ID"/>
        </w:rPr>
        <w:t xml:space="preserve">IPS pada subpokok bahasan gejala-gejala pada Atmosfer dan Hidrosfer yang kemudian </w:t>
      </w:r>
      <w:r w:rsidRPr="00746FC8">
        <w:rPr>
          <w:rFonts w:ascii="Arial Narrow" w:hAnsi="Arial Narrow"/>
        </w:rPr>
        <w:t xml:space="preserve">dilanjutkan </w:t>
      </w:r>
      <w:r w:rsidRPr="00746FC8">
        <w:rPr>
          <w:rFonts w:ascii="Arial Narrow" w:hAnsi="Arial Narrow"/>
          <w:lang w:val="id-ID"/>
        </w:rPr>
        <w:t xml:space="preserve">dengan memberikan siswa </w:t>
      </w:r>
      <w:r w:rsidRPr="00746FC8">
        <w:rPr>
          <w:rFonts w:ascii="Arial Narrow" w:hAnsi="Arial Narrow"/>
        </w:rPr>
        <w:t xml:space="preserve">media pembelajaran berbasis </w:t>
      </w:r>
      <w:r w:rsidRPr="00746FC8">
        <w:rPr>
          <w:rFonts w:ascii="Arial Narrow" w:hAnsi="Arial Narrow"/>
          <w:i/>
        </w:rPr>
        <w:t>AutoPlay Media Studio 8</w:t>
      </w:r>
      <w:r w:rsidRPr="00746FC8">
        <w:rPr>
          <w:rFonts w:ascii="Arial Narrow" w:hAnsi="Arial Narrow"/>
          <w:i/>
          <w:lang w:val="id-ID"/>
        </w:rPr>
        <w:t>.5</w:t>
      </w:r>
      <w:r w:rsidRPr="00746FC8">
        <w:rPr>
          <w:rFonts w:ascii="Arial Narrow" w:hAnsi="Arial Narrow"/>
          <w:i/>
        </w:rPr>
        <w:t xml:space="preserve"> </w:t>
      </w:r>
      <w:r w:rsidRPr="00746FC8">
        <w:rPr>
          <w:rFonts w:ascii="Arial Narrow" w:hAnsi="Arial Narrow"/>
          <w:lang w:val="id-ID"/>
        </w:rPr>
        <w:t>yang k</w:t>
      </w:r>
      <w:r w:rsidRPr="00746FC8">
        <w:rPr>
          <w:rFonts w:ascii="Arial Narrow" w:hAnsi="Arial Narrow"/>
        </w:rPr>
        <w:t xml:space="preserve">emudian siswa </w:t>
      </w:r>
      <w:r w:rsidRPr="00746FC8">
        <w:rPr>
          <w:rFonts w:ascii="Arial Narrow" w:hAnsi="Arial Narrow"/>
          <w:lang w:val="id-ID"/>
        </w:rPr>
        <w:t xml:space="preserve">tersebut </w:t>
      </w:r>
      <w:r w:rsidRPr="00746FC8">
        <w:rPr>
          <w:rFonts w:ascii="Arial Narrow" w:hAnsi="Arial Narrow"/>
        </w:rPr>
        <w:t>diberi tes</w:t>
      </w:r>
      <w:r w:rsidRPr="00746FC8">
        <w:rPr>
          <w:rFonts w:ascii="Arial Narrow" w:hAnsi="Arial Narrow"/>
          <w:spacing w:val="34"/>
        </w:rPr>
        <w:t xml:space="preserve"> </w:t>
      </w:r>
      <w:r w:rsidRPr="00746FC8">
        <w:rPr>
          <w:rFonts w:ascii="Arial Narrow" w:hAnsi="Arial Narrow"/>
        </w:rPr>
        <w:t xml:space="preserve">untuk mengetahui </w:t>
      </w:r>
      <w:r w:rsidRPr="00746FC8">
        <w:rPr>
          <w:rFonts w:ascii="Arial Narrow" w:hAnsi="Arial Narrow"/>
          <w:lang w:val="id-ID"/>
        </w:rPr>
        <w:t xml:space="preserve">tingkat </w:t>
      </w:r>
      <w:r w:rsidRPr="00746FC8">
        <w:rPr>
          <w:rFonts w:ascii="Arial Narrow" w:hAnsi="Arial Narrow"/>
        </w:rPr>
        <w:t>keefektifan media</w:t>
      </w:r>
      <w:r w:rsidRPr="00746FC8">
        <w:rPr>
          <w:rFonts w:ascii="Arial Narrow" w:hAnsi="Arial Narrow"/>
          <w:spacing w:val="32"/>
        </w:rPr>
        <w:t xml:space="preserve"> </w:t>
      </w:r>
      <w:r w:rsidRPr="00746FC8">
        <w:rPr>
          <w:rFonts w:ascii="Arial Narrow" w:hAnsi="Arial Narrow"/>
        </w:rPr>
        <w:t>pembelajaran</w:t>
      </w:r>
      <w:r w:rsidRPr="00746FC8">
        <w:rPr>
          <w:rFonts w:ascii="Arial Narrow" w:hAnsi="Arial Narrow"/>
          <w:lang w:val="id-ID"/>
        </w:rPr>
        <w:t xml:space="preserve"> berbasis </w:t>
      </w:r>
      <w:r w:rsidRPr="00746FC8">
        <w:rPr>
          <w:rFonts w:ascii="Arial Narrow" w:hAnsi="Arial Narrow"/>
          <w:i/>
        </w:rPr>
        <w:t>AutoPlay Media Studio 8</w:t>
      </w:r>
      <w:r w:rsidRPr="00746FC8">
        <w:rPr>
          <w:rFonts w:ascii="Arial Narrow" w:hAnsi="Arial Narrow"/>
          <w:i/>
          <w:lang w:val="id-ID"/>
        </w:rPr>
        <w:t>.5</w:t>
      </w:r>
      <w:r w:rsidRPr="00746FC8">
        <w:rPr>
          <w:rFonts w:ascii="Arial Narrow" w:hAnsi="Arial Narrow"/>
          <w:i/>
        </w:rPr>
        <w:t xml:space="preserve"> </w:t>
      </w:r>
      <w:r w:rsidRPr="00746FC8">
        <w:rPr>
          <w:rFonts w:ascii="Arial Narrow" w:hAnsi="Arial Narrow"/>
          <w:lang w:val="id-ID"/>
        </w:rPr>
        <w:t xml:space="preserve"> yang telah dibagikan sebelumnya. Setelah pembelajaran selesai peneliti memberikan angket respon kepada guru atau pengajar materi untuk mengetahui tingkat kepraktisan media pembelajaran berbasis </w:t>
      </w:r>
      <w:r w:rsidRPr="00746FC8">
        <w:rPr>
          <w:rFonts w:ascii="Arial Narrow" w:hAnsi="Arial Narrow"/>
          <w:i/>
        </w:rPr>
        <w:t>AutoPlay Media Studio 8</w:t>
      </w:r>
      <w:r w:rsidRPr="00746FC8">
        <w:rPr>
          <w:rFonts w:ascii="Arial Narrow" w:hAnsi="Arial Narrow"/>
          <w:i/>
          <w:lang w:val="id-ID"/>
        </w:rPr>
        <w:t>.5.</w:t>
      </w:r>
    </w:p>
    <w:p w:rsidR="00FC72EA" w:rsidRDefault="00746FC8" w:rsidP="00746FC8">
      <w:pPr>
        <w:pStyle w:val="Heading1"/>
        <w:spacing w:before="71"/>
        <w:ind w:right="96"/>
        <w:rPr>
          <w:rFonts w:ascii="Arial Narrow" w:hAnsi="Arial Narrow"/>
          <w:b w:val="0"/>
          <w:lang w:val="id-ID"/>
        </w:rPr>
      </w:pPr>
      <w:r w:rsidRPr="00746FC8">
        <w:rPr>
          <w:rFonts w:ascii="Arial Narrow" w:hAnsi="Arial Narrow"/>
          <w:b w:val="0"/>
          <w:lang w:val="id-ID"/>
        </w:rPr>
        <w:t>Untuk teknik analisis data lembar validasi dan respon pengajar materi dilakukan dengan cara memberikan tanggapan atau respon dengan kriteria penilaian skala empat. berikut penilaian skala empat sebagaiman pada tabel 1 dibawah ini:</w:t>
      </w:r>
    </w:p>
    <w:p w:rsidR="004C716C" w:rsidRPr="00746FC8" w:rsidRDefault="004C716C" w:rsidP="00746FC8">
      <w:pPr>
        <w:pStyle w:val="Heading1"/>
        <w:spacing w:before="71"/>
        <w:ind w:right="96"/>
        <w:rPr>
          <w:rFonts w:ascii="Arial Narrow" w:hAnsi="Arial Narrow"/>
          <w:b w:val="0"/>
          <w:color w:val="0D0D0D"/>
          <w:lang w:val="id-ID"/>
        </w:rPr>
      </w:pPr>
    </w:p>
    <w:tbl>
      <w:tblPr>
        <w:tblStyle w:val="TableGrid"/>
        <w:tblW w:w="0" w:type="auto"/>
        <w:tblInd w:w="977" w:type="dxa"/>
        <w:tblLook w:val="04A0"/>
      </w:tblPr>
      <w:tblGrid>
        <w:gridCol w:w="2977"/>
        <w:gridCol w:w="1701"/>
        <w:gridCol w:w="2693"/>
      </w:tblGrid>
      <w:tr w:rsidR="004C716C" w:rsidRPr="004C716C" w:rsidTr="004C716C">
        <w:tc>
          <w:tcPr>
            <w:tcW w:w="2977" w:type="dxa"/>
            <w:vAlign w:val="center"/>
          </w:tcPr>
          <w:p w:rsidR="004C716C" w:rsidRPr="004C716C" w:rsidRDefault="004C716C" w:rsidP="00A851CF">
            <w:pPr>
              <w:pStyle w:val="BodyText"/>
              <w:spacing w:line="276" w:lineRule="auto"/>
              <w:ind w:right="38"/>
              <w:jc w:val="center"/>
              <w:rPr>
                <w:rFonts w:ascii="Arial Narrow" w:hAnsi="Arial Narrow"/>
                <w:b/>
              </w:rPr>
            </w:pPr>
            <w:r w:rsidRPr="004C716C">
              <w:rPr>
                <w:rFonts w:ascii="Arial Narrow" w:hAnsi="Arial Narrow"/>
                <w:b/>
              </w:rPr>
              <w:t>Kategori</w:t>
            </w:r>
          </w:p>
        </w:tc>
        <w:tc>
          <w:tcPr>
            <w:tcW w:w="1701" w:type="dxa"/>
          </w:tcPr>
          <w:p w:rsidR="004C716C" w:rsidRPr="004C716C" w:rsidRDefault="004C716C" w:rsidP="00A851CF">
            <w:pPr>
              <w:pStyle w:val="BodyText"/>
              <w:spacing w:line="276" w:lineRule="auto"/>
              <w:ind w:right="38"/>
              <w:jc w:val="center"/>
              <w:rPr>
                <w:rFonts w:ascii="Arial Narrow" w:hAnsi="Arial Narrow"/>
                <w:b/>
              </w:rPr>
            </w:pPr>
            <w:r w:rsidRPr="004C716C">
              <w:rPr>
                <w:rFonts w:ascii="Arial Narrow" w:hAnsi="Arial Narrow"/>
                <w:b/>
              </w:rPr>
              <w:t>Bobot Nilai</w:t>
            </w:r>
          </w:p>
        </w:tc>
        <w:tc>
          <w:tcPr>
            <w:tcW w:w="2693" w:type="dxa"/>
            <w:vAlign w:val="center"/>
          </w:tcPr>
          <w:p w:rsidR="004C716C" w:rsidRPr="004C716C" w:rsidRDefault="004C716C" w:rsidP="00A851CF">
            <w:pPr>
              <w:pStyle w:val="BodyText"/>
              <w:spacing w:line="276" w:lineRule="auto"/>
              <w:ind w:right="38"/>
              <w:jc w:val="center"/>
              <w:rPr>
                <w:rFonts w:ascii="Arial Narrow" w:hAnsi="Arial Narrow"/>
                <w:b/>
              </w:rPr>
            </w:pPr>
            <w:r w:rsidRPr="004C716C">
              <w:rPr>
                <w:rFonts w:ascii="Arial Narrow" w:hAnsi="Arial Narrow"/>
                <w:b/>
              </w:rPr>
              <w:t>Persentasi %</w:t>
            </w:r>
          </w:p>
        </w:tc>
      </w:tr>
      <w:tr w:rsidR="004C716C" w:rsidRPr="004C716C" w:rsidTr="004C716C">
        <w:tc>
          <w:tcPr>
            <w:tcW w:w="2977" w:type="dxa"/>
          </w:tcPr>
          <w:p w:rsidR="004C716C" w:rsidRPr="004C716C" w:rsidRDefault="004C716C" w:rsidP="004C716C">
            <w:pPr>
              <w:pStyle w:val="BodyText"/>
              <w:spacing w:line="276" w:lineRule="auto"/>
              <w:ind w:right="38"/>
              <w:jc w:val="left"/>
              <w:rPr>
                <w:rFonts w:ascii="Arial Narrow" w:hAnsi="Arial Narrow"/>
              </w:rPr>
            </w:pPr>
            <w:r w:rsidRPr="004C716C">
              <w:rPr>
                <w:rFonts w:ascii="Arial Narrow" w:hAnsi="Arial Narrow"/>
              </w:rPr>
              <w:t>Sangat Baik</w:t>
            </w:r>
          </w:p>
        </w:tc>
        <w:tc>
          <w:tcPr>
            <w:tcW w:w="1701"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4</w:t>
            </w:r>
          </w:p>
        </w:tc>
        <w:tc>
          <w:tcPr>
            <w:tcW w:w="2693"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82-100</w:t>
            </w:r>
          </w:p>
        </w:tc>
      </w:tr>
      <w:tr w:rsidR="004C716C" w:rsidRPr="004C716C" w:rsidTr="004C716C">
        <w:tc>
          <w:tcPr>
            <w:tcW w:w="2977" w:type="dxa"/>
          </w:tcPr>
          <w:p w:rsidR="004C716C" w:rsidRPr="004C716C" w:rsidRDefault="004C716C" w:rsidP="004C716C">
            <w:pPr>
              <w:pStyle w:val="BodyText"/>
              <w:spacing w:line="276" w:lineRule="auto"/>
              <w:ind w:right="38"/>
              <w:jc w:val="left"/>
              <w:rPr>
                <w:rFonts w:ascii="Arial Narrow" w:hAnsi="Arial Narrow"/>
              </w:rPr>
            </w:pPr>
            <w:r w:rsidRPr="004C716C">
              <w:rPr>
                <w:rFonts w:ascii="Arial Narrow" w:hAnsi="Arial Narrow"/>
              </w:rPr>
              <w:t>baik</w:t>
            </w:r>
          </w:p>
        </w:tc>
        <w:tc>
          <w:tcPr>
            <w:tcW w:w="1701"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3</w:t>
            </w:r>
          </w:p>
        </w:tc>
        <w:tc>
          <w:tcPr>
            <w:tcW w:w="2693"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63-81</w:t>
            </w:r>
          </w:p>
        </w:tc>
      </w:tr>
      <w:tr w:rsidR="004C716C" w:rsidRPr="004C716C" w:rsidTr="004C716C">
        <w:tc>
          <w:tcPr>
            <w:tcW w:w="2977" w:type="dxa"/>
          </w:tcPr>
          <w:p w:rsidR="004C716C" w:rsidRPr="004C716C" w:rsidRDefault="004C716C" w:rsidP="004C716C">
            <w:pPr>
              <w:pStyle w:val="BodyText"/>
              <w:spacing w:line="276" w:lineRule="auto"/>
              <w:ind w:right="38"/>
              <w:jc w:val="left"/>
              <w:rPr>
                <w:rFonts w:ascii="Arial Narrow" w:hAnsi="Arial Narrow"/>
              </w:rPr>
            </w:pPr>
            <w:r w:rsidRPr="004C716C">
              <w:rPr>
                <w:rFonts w:ascii="Arial Narrow" w:hAnsi="Arial Narrow"/>
              </w:rPr>
              <w:t>Tidak Baik</w:t>
            </w:r>
          </w:p>
        </w:tc>
        <w:tc>
          <w:tcPr>
            <w:tcW w:w="1701"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2</w:t>
            </w:r>
          </w:p>
        </w:tc>
        <w:tc>
          <w:tcPr>
            <w:tcW w:w="2693"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44-62</w:t>
            </w:r>
          </w:p>
        </w:tc>
      </w:tr>
      <w:tr w:rsidR="004C716C" w:rsidRPr="004C716C" w:rsidTr="004C716C">
        <w:tc>
          <w:tcPr>
            <w:tcW w:w="2977" w:type="dxa"/>
          </w:tcPr>
          <w:p w:rsidR="004C716C" w:rsidRPr="004C716C" w:rsidRDefault="004C716C" w:rsidP="004C716C">
            <w:pPr>
              <w:pStyle w:val="BodyText"/>
              <w:spacing w:line="276" w:lineRule="auto"/>
              <w:ind w:right="38"/>
              <w:jc w:val="left"/>
              <w:rPr>
                <w:rFonts w:ascii="Arial Narrow" w:hAnsi="Arial Narrow"/>
              </w:rPr>
            </w:pPr>
            <w:r w:rsidRPr="004C716C">
              <w:rPr>
                <w:rFonts w:ascii="Arial Narrow" w:hAnsi="Arial Narrow"/>
              </w:rPr>
              <w:t>Sangat Tidak Baik</w:t>
            </w:r>
          </w:p>
        </w:tc>
        <w:tc>
          <w:tcPr>
            <w:tcW w:w="1701"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1</w:t>
            </w:r>
          </w:p>
        </w:tc>
        <w:tc>
          <w:tcPr>
            <w:tcW w:w="2693" w:type="dxa"/>
          </w:tcPr>
          <w:p w:rsidR="004C716C" w:rsidRPr="004C716C" w:rsidRDefault="004C716C" w:rsidP="00A851CF">
            <w:pPr>
              <w:pStyle w:val="BodyText"/>
              <w:spacing w:line="276" w:lineRule="auto"/>
              <w:ind w:right="38"/>
              <w:jc w:val="center"/>
              <w:rPr>
                <w:rFonts w:ascii="Arial Narrow" w:hAnsi="Arial Narrow"/>
              </w:rPr>
            </w:pPr>
            <w:r w:rsidRPr="004C716C">
              <w:rPr>
                <w:rFonts w:ascii="Arial Narrow" w:hAnsi="Arial Narrow"/>
              </w:rPr>
              <w:t>25-43</w:t>
            </w:r>
          </w:p>
        </w:tc>
      </w:tr>
    </w:tbl>
    <w:p w:rsidR="00746FC8" w:rsidRDefault="004C716C" w:rsidP="004C716C">
      <w:pPr>
        <w:pStyle w:val="BodyText"/>
        <w:ind w:left="851" w:right="40" w:hanging="709"/>
        <w:contextualSpacing/>
        <w:jc w:val="center"/>
        <w:rPr>
          <w:rFonts w:ascii="Arial Narrow" w:hAnsi="Arial Narrow"/>
          <w:lang w:val="id-ID"/>
        </w:rPr>
      </w:pPr>
      <w:r w:rsidRPr="004C716C">
        <w:rPr>
          <w:rFonts w:ascii="Arial Narrow" w:hAnsi="Arial Narrow"/>
          <w:b/>
          <w:lang w:val="id-ID"/>
        </w:rPr>
        <w:t>Tabel 1</w:t>
      </w:r>
      <w:r w:rsidRPr="004C716C">
        <w:rPr>
          <w:rFonts w:ascii="Arial Narrow" w:hAnsi="Arial Narrow"/>
          <w:lang w:val="id-ID"/>
        </w:rPr>
        <w:t>:</w:t>
      </w:r>
      <w:r>
        <w:rPr>
          <w:rFonts w:ascii="Arial Narrow" w:hAnsi="Arial Narrow"/>
          <w:lang w:val="id-ID"/>
        </w:rPr>
        <w:t xml:space="preserve"> </w:t>
      </w:r>
      <w:r w:rsidRPr="004C716C">
        <w:rPr>
          <w:rFonts w:ascii="Arial Narrow" w:hAnsi="Arial Narrow"/>
          <w:lang w:val="id-ID"/>
        </w:rPr>
        <w:t>Bobot penilaian lembar validasi dan respon  guru</w:t>
      </w:r>
    </w:p>
    <w:p w:rsidR="005F2BF0" w:rsidRPr="004C716C" w:rsidRDefault="005F2BF0" w:rsidP="004C716C">
      <w:pPr>
        <w:pStyle w:val="BodyText"/>
        <w:ind w:left="851" w:right="40" w:hanging="709"/>
        <w:contextualSpacing/>
        <w:jc w:val="center"/>
        <w:rPr>
          <w:rFonts w:ascii="Arial Narrow" w:hAnsi="Arial Narrow"/>
          <w:lang w:val="id-ID"/>
        </w:rPr>
      </w:pPr>
    </w:p>
    <w:p w:rsidR="004C716C" w:rsidRDefault="00921890" w:rsidP="00921890">
      <w:pPr>
        <w:pStyle w:val="Heading1"/>
        <w:spacing w:before="71"/>
        <w:ind w:right="96" w:firstLine="449"/>
        <w:rPr>
          <w:rFonts w:ascii="Arial Narrow" w:hAnsi="Arial Narrow"/>
          <w:b w:val="0"/>
          <w:lang w:val="id-ID"/>
        </w:rPr>
      </w:pPr>
      <w:r w:rsidRPr="00921890">
        <w:rPr>
          <w:rFonts w:ascii="Arial Narrow" w:hAnsi="Arial Narrow"/>
          <w:b w:val="0"/>
        </w:rPr>
        <w:t xml:space="preserve">Pada Tabel 1 </w:t>
      </w:r>
      <w:r w:rsidRPr="00921890">
        <w:rPr>
          <w:rFonts w:ascii="Arial Narrow" w:hAnsi="Arial Narrow"/>
          <w:b w:val="0"/>
          <w:lang w:val="id-ID"/>
        </w:rPr>
        <w:t xml:space="preserve">di atas </w:t>
      </w:r>
      <w:r w:rsidRPr="00921890">
        <w:rPr>
          <w:rFonts w:ascii="Arial Narrow" w:hAnsi="Arial Narrow"/>
          <w:b w:val="0"/>
        </w:rPr>
        <w:t xml:space="preserve">menunjukkan kriteria </w:t>
      </w:r>
      <w:r w:rsidRPr="00921890">
        <w:rPr>
          <w:rFonts w:ascii="Arial Narrow" w:hAnsi="Arial Narrow"/>
          <w:b w:val="0"/>
          <w:lang w:val="id-ID"/>
        </w:rPr>
        <w:t xml:space="preserve">dengan </w:t>
      </w:r>
      <w:r w:rsidRPr="00921890">
        <w:rPr>
          <w:rFonts w:ascii="Arial Narrow" w:hAnsi="Arial Narrow"/>
          <w:b w:val="0"/>
        </w:rPr>
        <w:t xml:space="preserve">skala penilaian empat, yaitu: (1) sangat tidak baik, (2) tidak baik, (3) baik, dan (4) sangat baik. </w:t>
      </w:r>
      <w:proofErr w:type="gramStart"/>
      <w:r w:rsidRPr="00921890">
        <w:rPr>
          <w:rFonts w:ascii="Arial Narrow" w:hAnsi="Arial Narrow"/>
          <w:b w:val="0"/>
        </w:rPr>
        <w:t xml:space="preserve">Skala penilaian </w:t>
      </w:r>
      <w:r w:rsidRPr="00921890">
        <w:rPr>
          <w:rFonts w:ascii="Arial Narrow" w:hAnsi="Arial Narrow"/>
          <w:b w:val="0"/>
          <w:lang w:val="id-ID"/>
        </w:rPr>
        <w:t xml:space="preserve">ini </w:t>
      </w:r>
      <w:r w:rsidRPr="00921890">
        <w:rPr>
          <w:rFonts w:ascii="Arial Narrow" w:hAnsi="Arial Narrow"/>
          <w:b w:val="0"/>
        </w:rPr>
        <w:t>diberikan kepada validator yang mengisi lembar validasi dan guru yang mengisi lembar angket respon guru.</w:t>
      </w:r>
      <w:proofErr w:type="gramEnd"/>
      <w:r w:rsidRPr="00921890">
        <w:rPr>
          <w:rFonts w:ascii="Arial Narrow" w:hAnsi="Arial Narrow"/>
          <w:b w:val="0"/>
        </w:rPr>
        <w:t xml:space="preserve"> Kemudian total jawaban ditentukan dengan mengalikan jumlah responden dengan bobot nilainya, </w:t>
      </w:r>
      <w:r w:rsidRPr="00921890">
        <w:rPr>
          <w:rFonts w:ascii="Arial Narrow" w:hAnsi="Arial Narrow"/>
          <w:b w:val="0"/>
          <w:lang w:val="id-ID"/>
        </w:rPr>
        <w:t>serta</w:t>
      </w:r>
      <w:r w:rsidRPr="00921890">
        <w:rPr>
          <w:rFonts w:ascii="Arial Narrow" w:hAnsi="Arial Narrow"/>
          <w:b w:val="0"/>
        </w:rPr>
        <w:t xml:space="preserve"> menunjukkan semua hasilnya. Adapun rumus yang digunakan adalah sebagai</w:t>
      </w:r>
      <w:r w:rsidRPr="00921890">
        <w:rPr>
          <w:rFonts w:ascii="Arial Narrow" w:hAnsi="Arial Narrow"/>
          <w:b w:val="0"/>
          <w:spacing w:val="-1"/>
        </w:rPr>
        <w:t xml:space="preserve"> </w:t>
      </w:r>
      <w:r w:rsidRPr="00921890">
        <w:rPr>
          <w:rFonts w:ascii="Arial Narrow" w:hAnsi="Arial Narrow"/>
          <w:b w:val="0"/>
        </w:rPr>
        <w:t>berikut:</w:t>
      </w:r>
    </w:p>
    <w:p w:rsidR="004E4B1B" w:rsidRPr="004E4B1B" w:rsidRDefault="004E4B1B" w:rsidP="00921890">
      <w:pPr>
        <w:pStyle w:val="Heading1"/>
        <w:spacing w:before="71"/>
        <w:ind w:right="96" w:firstLine="449"/>
        <w:rPr>
          <w:rFonts w:ascii="Arial Narrow" w:hAnsi="Arial Narrow"/>
          <w:b w:val="0"/>
          <w:lang w:val="id-ID"/>
        </w:rPr>
      </w:pPr>
    </w:p>
    <w:p w:rsidR="004E4B1B" w:rsidRPr="004E4B1B" w:rsidRDefault="004E4B1B" w:rsidP="004E4B1B">
      <w:pPr>
        <w:pStyle w:val="BodyText"/>
        <w:tabs>
          <w:tab w:val="left" w:pos="3402"/>
        </w:tabs>
        <w:spacing w:line="276" w:lineRule="auto"/>
        <w:ind w:left="399"/>
        <w:jc w:val="center"/>
        <w:rPr>
          <w:rFonts w:ascii="Arial Narrow" w:hAnsi="Arial Narrow"/>
          <w:lang w:val="id-ID"/>
        </w:rPr>
      </w:pPr>
      <w:r w:rsidRPr="004E4B1B">
        <w:rPr>
          <w:rFonts w:ascii="Arial Narrow" w:hAnsi="Arial Narrow"/>
        </w:rPr>
        <w:t>Jumlah skor SB untuk</w:t>
      </w:r>
      <w:r w:rsidRPr="004E4B1B">
        <w:rPr>
          <w:rFonts w:ascii="Arial Narrow" w:hAnsi="Arial Narrow"/>
          <w:spacing w:val="-6"/>
        </w:rPr>
        <w:t xml:space="preserve"> </w:t>
      </w:r>
      <w:r w:rsidRPr="004E4B1B">
        <w:rPr>
          <w:rFonts w:ascii="Arial Narrow" w:hAnsi="Arial Narrow"/>
        </w:rPr>
        <w:t>n</w:t>
      </w:r>
      <w:r w:rsidRPr="004E4B1B">
        <w:rPr>
          <w:rFonts w:ascii="Arial Narrow" w:hAnsi="Arial Narrow"/>
          <w:spacing w:val="-1"/>
        </w:rPr>
        <w:t xml:space="preserve"> </w:t>
      </w:r>
      <w:r w:rsidRPr="004E4B1B">
        <w:rPr>
          <w:rFonts w:ascii="Arial Narrow" w:hAnsi="Arial Narrow"/>
        </w:rPr>
        <w:t>validator</w:t>
      </w:r>
      <w:r w:rsidRPr="004E4B1B">
        <w:rPr>
          <w:rFonts w:ascii="Arial Narrow" w:hAnsi="Arial Narrow"/>
        </w:rPr>
        <w:tab/>
        <w:t xml:space="preserve">= n </w:t>
      </w:r>
      <w:r w:rsidRPr="004E4B1B">
        <w:rPr>
          <w:rFonts w:ascii="Arial Narrow" w:hAnsi="Arial Narrow"/>
          <w:lang w:val="id-ID"/>
        </w:rPr>
        <w:t>x 4</w:t>
      </w:r>
    </w:p>
    <w:p w:rsidR="004E4B1B" w:rsidRPr="004E4B1B" w:rsidRDefault="004E4B1B" w:rsidP="004E4B1B">
      <w:pPr>
        <w:pStyle w:val="BodyText"/>
        <w:tabs>
          <w:tab w:val="left" w:pos="3402"/>
        </w:tabs>
        <w:spacing w:line="276" w:lineRule="auto"/>
        <w:ind w:left="399"/>
        <w:jc w:val="center"/>
        <w:rPr>
          <w:rFonts w:ascii="Arial Narrow" w:hAnsi="Arial Narrow"/>
          <w:lang w:val="id-ID"/>
        </w:rPr>
      </w:pPr>
      <w:r w:rsidRPr="004E4B1B">
        <w:rPr>
          <w:rFonts w:ascii="Arial Narrow" w:hAnsi="Arial Narrow"/>
        </w:rPr>
        <w:t>Jumlah skor B untuk</w:t>
      </w:r>
      <w:r w:rsidRPr="004E4B1B">
        <w:rPr>
          <w:rFonts w:ascii="Arial Narrow" w:hAnsi="Arial Narrow"/>
          <w:spacing w:val="-6"/>
        </w:rPr>
        <w:t xml:space="preserve"> </w:t>
      </w:r>
      <w:r w:rsidRPr="004E4B1B">
        <w:rPr>
          <w:rFonts w:ascii="Arial Narrow" w:hAnsi="Arial Narrow"/>
        </w:rPr>
        <w:t>n</w:t>
      </w:r>
      <w:r w:rsidRPr="004E4B1B">
        <w:rPr>
          <w:rFonts w:ascii="Arial Narrow" w:hAnsi="Arial Narrow"/>
          <w:spacing w:val="-3"/>
        </w:rPr>
        <w:t xml:space="preserve"> </w:t>
      </w:r>
      <w:r w:rsidRPr="004E4B1B">
        <w:rPr>
          <w:rFonts w:ascii="Arial Narrow" w:hAnsi="Arial Narrow"/>
        </w:rPr>
        <w:t>validator</w:t>
      </w:r>
      <w:r w:rsidRPr="004E4B1B">
        <w:rPr>
          <w:rFonts w:ascii="Arial Narrow" w:hAnsi="Arial Narrow"/>
        </w:rPr>
        <w:tab/>
        <w:t>= n</w:t>
      </w:r>
      <w:r w:rsidRPr="004E4B1B">
        <w:rPr>
          <w:rFonts w:ascii="Arial Narrow" w:hAnsi="Arial Narrow"/>
          <w:lang w:val="id-ID"/>
        </w:rPr>
        <w:t xml:space="preserve"> x 3</w:t>
      </w:r>
    </w:p>
    <w:p w:rsidR="004E4B1B" w:rsidRPr="004E4B1B" w:rsidRDefault="004E4B1B" w:rsidP="004E4B1B">
      <w:pPr>
        <w:pStyle w:val="BodyText"/>
        <w:tabs>
          <w:tab w:val="left" w:pos="3402"/>
        </w:tabs>
        <w:spacing w:line="276" w:lineRule="auto"/>
        <w:ind w:left="399"/>
        <w:jc w:val="center"/>
        <w:rPr>
          <w:rFonts w:ascii="Arial Narrow" w:hAnsi="Arial Narrow"/>
          <w:lang w:val="id-ID"/>
        </w:rPr>
      </w:pPr>
      <w:r w:rsidRPr="004E4B1B">
        <w:rPr>
          <w:rFonts w:ascii="Arial Narrow" w:hAnsi="Arial Narrow"/>
        </w:rPr>
        <w:t>Jumlah skor TB untuk</w:t>
      </w:r>
      <w:r w:rsidRPr="004E4B1B">
        <w:rPr>
          <w:rFonts w:ascii="Arial Narrow" w:hAnsi="Arial Narrow"/>
          <w:spacing w:val="-6"/>
        </w:rPr>
        <w:t xml:space="preserve"> </w:t>
      </w:r>
      <w:r w:rsidRPr="004E4B1B">
        <w:rPr>
          <w:rFonts w:ascii="Arial Narrow" w:hAnsi="Arial Narrow"/>
        </w:rPr>
        <w:t>n</w:t>
      </w:r>
      <w:r w:rsidRPr="004E4B1B">
        <w:rPr>
          <w:rFonts w:ascii="Arial Narrow" w:hAnsi="Arial Narrow"/>
          <w:spacing w:val="-1"/>
        </w:rPr>
        <w:t xml:space="preserve"> </w:t>
      </w:r>
      <w:r w:rsidRPr="004E4B1B">
        <w:rPr>
          <w:rFonts w:ascii="Arial Narrow" w:hAnsi="Arial Narrow"/>
        </w:rPr>
        <w:t>validator</w:t>
      </w:r>
      <w:r w:rsidRPr="004E4B1B">
        <w:rPr>
          <w:rFonts w:ascii="Arial Narrow" w:hAnsi="Arial Narrow"/>
        </w:rPr>
        <w:tab/>
        <w:t>= n</w:t>
      </w:r>
      <w:r w:rsidRPr="004E4B1B">
        <w:rPr>
          <w:rFonts w:ascii="Arial Narrow" w:hAnsi="Arial Narrow"/>
          <w:lang w:val="id-ID"/>
        </w:rPr>
        <w:t xml:space="preserve"> x 2</w:t>
      </w:r>
    </w:p>
    <w:p w:rsidR="004E4B1B" w:rsidRPr="004E4B1B" w:rsidRDefault="004E4B1B" w:rsidP="004E4B1B">
      <w:pPr>
        <w:pStyle w:val="BodyText"/>
        <w:tabs>
          <w:tab w:val="left" w:pos="3402"/>
        </w:tabs>
        <w:spacing w:line="276" w:lineRule="auto"/>
        <w:ind w:left="399"/>
        <w:jc w:val="center"/>
        <w:rPr>
          <w:rFonts w:ascii="Arial Narrow" w:hAnsi="Arial Narrow"/>
          <w:u w:val="single"/>
          <w:lang w:val="id-ID"/>
        </w:rPr>
      </w:pPr>
      <w:r w:rsidRPr="004E4B1B">
        <w:rPr>
          <w:rFonts w:ascii="Arial Narrow" w:hAnsi="Arial Narrow"/>
        </w:rPr>
        <w:t>Jumlah skor STB untuk</w:t>
      </w:r>
      <w:r w:rsidRPr="004E4B1B">
        <w:rPr>
          <w:rFonts w:ascii="Arial Narrow" w:hAnsi="Arial Narrow"/>
          <w:spacing w:val="-6"/>
        </w:rPr>
        <w:t xml:space="preserve"> </w:t>
      </w:r>
      <w:r w:rsidRPr="004E4B1B">
        <w:rPr>
          <w:rFonts w:ascii="Arial Narrow" w:hAnsi="Arial Narrow"/>
        </w:rPr>
        <w:t>n</w:t>
      </w:r>
      <w:r w:rsidRPr="004E4B1B">
        <w:rPr>
          <w:rFonts w:ascii="Arial Narrow" w:hAnsi="Arial Narrow"/>
          <w:spacing w:val="-2"/>
        </w:rPr>
        <w:t xml:space="preserve"> </w:t>
      </w:r>
      <w:r w:rsidRPr="004E4B1B">
        <w:rPr>
          <w:rFonts w:ascii="Arial Narrow" w:hAnsi="Arial Narrow"/>
        </w:rPr>
        <w:t>validator</w:t>
      </w:r>
      <w:r w:rsidRPr="004E4B1B">
        <w:rPr>
          <w:rFonts w:ascii="Arial Narrow" w:hAnsi="Arial Narrow"/>
          <w:lang w:val="id-ID"/>
        </w:rPr>
        <w:tab/>
        <w:t>= n x 1</w:t>
      </w:r>
    </w:p>
    <w:p w:rsidR="004E4B1B" w:rsidRPr="004E4B1B" w:rsidRDefault="004E4B1B" w:rsidP="004E4B1B">
      <w:pPr>
        <w:pStyle w:val="BodyText"/>
        <w:tabs>
          <w:tab w:val="left" w:pos="3402"/>
        </w:tabs>
        <w:spacing w:line="276" w:lineRule="auto"/>
        <w:ind w:left="399" w:right="396"/>
        <w:jc w:val="center"/>
        <w:rPr>
          <w:rFonts w:ascii="Arial Narrow" w:hAnsi="Arial Narrow"/>
        </w:rPr>
      </w:pPr>
      <w:r w:rsidRPr="004E4B1B">
        <w:rPr>
          <w:rFonts w:ascii="Arial Narrow" w:hAnsi="Arial Narrow"/>
        </w:rPr>
        <w:t>Jumlah</w:t>
      </w:r>
      <w:r w:rsidRPr="004E4B1B">
        <w:rPr>
          <w:rFonts w:ascii="Arial Narrow" w:hAnsi="Arial Narrow"/>
          <w:spacing w:val="-3"/>
        </w:rPr>
        <w:t xml:space="preserve"> </w:t>
      </w:r>
      <w:r w:rsidRPr="004E4B1B">
        <w:rPr>
          <w:rFonts w:ascii="Arial Narrow" w:hAnsi="Arial Narrow"/>
        </w:rPr>
        <w:t>skor</w:t>
      </w:r>
      <w:r w:rsidRPr="004E4B1B">
        <w:rPr>
          <w:rFonts w:ascii="Arial Narrow" w:hAnsi="Arial Narrow"/>
        </w:rPr>
        <w:tab/>
        <w:t>=</w:t>
      </w:r>
    </w:p>
    <w:p w:rsidR="004E4B1B" w:rsidRDefault="004E4B1B" w:rsidP="004E4B1B">
      <w:pPr>
        <w:pStyle w:val="Heading1"/>
        <w:spacing w:before="71"/>
        <w:ind w:right="96" w:firstLine="449"/>
        <w:jc w:val="center"/>
        <w:rPr>
          <w:rFonts w:ascii="Arial Narrow" w:hAnsi="Arial Narrow"/>
          <w:lang w:val="id-ID"/>
        </w:rPr>
      </w:pPr>
      <w:r w:rsidRPr="004E4B1B">
        <w:rPr>
          <w:rFonts w:ascii="Arial Narrow" w:hAnsi="Arial Narrow"/>
        </w:rPr>
        <w:t>(Widoyoko, 2012:110)</w:t>
      </w:r>
    </w:p>
    <w:p w:rsidR="004E4B1B" w:rsidRPr="004E4B1B" w:rsidRDefault="004E4B1B" w:rsidP="004E4B1B">
      <w:pPr>
        <w:pStyle w:val="Heading1"/>
        <w:spacing w:before="71"/>
        <w:ind w:right="96" w:firstLine="449"/>
        <w:jc w:val="center"/>
        <w:rPr>
          <w:rFonts w:ascii="Arial Narrow" w:hAnsi="Arial Narrow"/>
          <w:lang w:val="id-ID"/>
        </w:rPr>
      </w:pPr>
    </w:p>
    <w:p w:rsidR="004E4B1B" w:rsidRPr="004E4B1B" w:rsidRDefault="004E4B1B" w:rsidP="004E4B1B">
      <w:pPr>
        <w:pStyle w:val="BodyText"/>
        <w:spacing w:line="276" w:lineRule="auto"/>
        <w:ind w:left="116" w:right="134" w:firstLine="427"/>
        <w:rPr>
          <w:rFonts w:ascii="Arial Narrow" w:hAnsi="Arial Narrow"/>
          <w:lang w:val="id-ID"/>
        </w:rPr>
      </w:pPr>
      <w:r w:rsidRPr="004E4B1B">
        <w:rPr>
          <w:rFonts w:ascii="Arial Narrow" w:hAnsi="Arial Narrow"/>
        </w:rPr>
        <w:t xml:space="preserve">Setelah </w:t>
      </w:r>
      <w:r w:rsidRPr="004E4B1B">
        <w:rPr>
          <w:rFonts w:ascii="Arial Narrow" w:hAnsi="Arial Narrow"/>
          <w:lang w:val="id-ID"/>
        </w:rPr>
        <w:t xml:space="preserve">selesai </w:t>
      </w:r>
      <w:r w:rsidRPr="004E4B1B">
        <w:rPr>
          <w:rFonts w:ascii="Arial Narrow" w:hAnsi="Arial Narrow"/>
        </w:rPr>
        <w:t>melakukan penjumlahan</w:t>
      </w:r>
      <w:r w:rsidRPr="004E4B1B">
        <w:rPr>
          <w:rFonts w:ascii="Arial Narrow" w:hAnsi="Arial Narrow"/>
          <w:lang w:val="id-ID"/>
        </w:rPr>
        <w:t xml:space="preserve"> terhadap</w:t>
      </w:r>
      <w:r w:rsidRPr="004E4B1B">
        <w:rPr>
          <w:rFonts w:ascii="Arial Narrow" w:hAnsi="Arial Narrow"/>
        </w:rPr>
        <w:t xml:space="preserve"> </w:t>
      </w:r>
      <w:r w:rsidRPr="004E4B1B">
        <w:rPr>
          <w:rFonts w:ascii="Arial Narrow" w:hAnsi="Arial Narrow"/>
          <w:lang w:val="id-ID"/>
        </w:rPr>
        <w:t xml:space="preserve">semua </w:t>
      </w:r>
      <w:r w:rsidRPr="004E4B1B">
        <w:rPr>
          <w:rFonts w:ascii="Arial Narrow" w:hAnsi="Arial Narrow"/>
        </w:rPr>
        <w:t>jawaban responden</w:t>
      </w:r>
      <w:r w:rsidRPr="004E4B1B">
        <w:rPr>
          <w:rFonts w:ascii="Arial Narrow" w:hAnsi="Arial Narrow"/>
          <w:lang w:val="id-ID"/>
        </w:rPr>
        <w:t xml:space="preserve"> maka dapat dilakukan</w:t>
      </w:r>
      <w:r w:rsidRPr="004E4B1B">
        <w:rPr>
          <w:rFonts w:ascii="Arial Narrow" w:hAnsi="Arial Narrow"/>
        </w:rPr>
        <w:t xml:space="preserve"> langkah selanjutnya </w:t>
      </w:r>
      <w:r w:rsidRPr="004E4B1B">
        <w:rPr>
          <w:rFonts w:ascii="Arial Narrow" w:hAnsi="Arial Narrow"/>
          <w:lang w:val="id-ID"/>
        </w:rPr>
        <w:t>dengan</w:t>
      </w:r>
      <w:r w:rsidRPr="004E4B1B">
        <w:rPr>
          <w:rFonts w:ascii="Arial Narrow" w:hAnsi="Arial Narrow"/>
        </w:rPr>
        <w:t xml:space="preserve"> menentukan p</w:t>
      </w:r>
      <w:r w:rsidRPr="004E4B1B">
        <w:rPr>
          <w:rFonts w:ascii="Arial Narrow" w:hAnsi="Arial Narrow"/>
          <w:lang w:val="id-ID"/>
        </w:rPr>
        <w:t>er</w:t>
      </w:r>
      <w:r w:rsidRPr="004E4B1B">
        <w:rPr>
          <w:rFonts w:ascii="Arial Narrow" w:hAnsi="Arial Narrow"/>
        </w:rPr>
        <w:t xml:space="preserve">sentase penilaian </w:t>
      </w:r>
      <w:r w:rsidRPr="004E4B1B">
        <w:rPr>
          <w:rFonts w:ascii="Arial Narrow" w:hAnsi="Arial Narrow"/>
          <w:lang w:val="id-ID"/>
        </w:rPr>
        <w:t xml:space="preserve">oleh </w:t>
      </w:r>
      <w:r w:rsidRPr="004E4B1B">
        <w:rPr>
          <w:rFonts w:ascii="Arial Narrow" w:hAnsi="Arial Narrow"/>
        </w:rPr>
        <w:t>validator dengan menggunakan rumus:</w:t>
      </w:r>
    </w:p>
    <w:tbl>
      <w:tblPr>
        <w:tblStyle w:val="TableGrid"/>
        <w:tblW w:w="0" w:type="auto"/>
        <w:tblInd w:w="189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tblPr>
      <w:tblGrid>
        <w:gridCol w:w="2552"/>
        <w:gridCol w:w="2976"/>
      </w:tblGrid>
      <w:tr w:rsidR="004E4B1B" w:rsidTr="004E4B1B">
        <w:tc>
          <w:tcPr>
            <w:tcW w:w="2552" w:type="dxa"/>
          </w:tcPr>
          <w:p w:rsidR="004E4B1B" w:rsidRDefault="004E4B1B" w:rsidP="00A851CF">
            <w:pPr>
              <w:pStyle w:val="BodyText"/>
              <w:spacing w:line="276" w:lineRule="auto"/>
              <w:ind w:right="134"/>
            </w:pPr>
          </w:p>
          <w:p w:rsidR="004E4B1B" w:rsidRDefault="004E4B1B" w:rsidP="00A851CF">
            <w:pPr>
              <w:pStyle w:val="BodyText"/>
              <w:spacing w:line="187" w:lineRule="auto"/>
              <w:ind w:left="63"/>
              <w:rPr>
                <w:rFonts w:asciiTheme="majorHAnsi" w:eastAsia="DejaVu Sans" w:hAnsiTheme="majorHAnsi"/>
              </w:rPr>
            </w:pPr>
            <w:r>
              <w:rPr>
                <w:rFonts w:ascii="Cambria" w:eastAsia="DejaVu Sans" w:hAnsi="Cambria"/>
              </w:rPr>
              <w:t xml:space="preserve">             ∑</w:t>
            </w:r>
            <w:r>
              <w:rPr>
                <w:rFonts w:asciiTheme="majorHAnsi" w:eastAsia="DejaVu Sans" w:hAnsiTheme="majorHAnsi"/>
                <w:vertAlign w:val="superscript"/>
              </w:rPr>
              <w:t xml:space="preserve">SR </w:t>
            </w:r>
            <w:r>
              <w:rPr>
                <w:rFonts w:asciiTheme="majorHAnsi" w:eastAsia="DejaVu Sans" w:hAnsiTheme="majorHAnsi"/>
              </w:rPr>
              <w:t xml:space="preserve"> </w:t>
            </w:r>
          </w:p>
          <w:p w:rsidR="004E4B1B" w:rsidRPr="00E701E5" w:rsidRDefault="00F95782" w:rsidP="00A851CF">
            <w:pPr>
              <w:pStyle w:val="BodyText"/>
              <w:spacing w:line="187" w:lineRule="auto"/>
              <w:ind w:left="63"/>
              <w:rPr>
                <w:rFonts w:asciiTheme="majorHAnsi" w:eastAsia="DejaVu Sans" w:hAnsiTheme="majorHAnsi"/>
              </w:rPr>
            </w:pPr>
            <w:r>
              <w:rPr>
                <w:rFonts w:asciiTheme="majorHAnsi" w:eastAsia="DejaVu Sans" w:hAnsiTheme="majorHAnsi"/>
                <w:noProof/>
              </w:rPr>
              <w:pict>
                <v:shapetype id="_x0000_t32" coordsize="21600,21600" o:spt="32" o:oned="t" path="m,l21600,21600e" filled="f">
                  <v:path arrowok="t" fillok="f" o:connecttype="none"/>
                  <o:lock v:ext="edit" shapetype="t"/>
                </v:shapetype>
                <v:shape id="_x0000_s1225" type="#_x0000_t32" style="position:absolute;left:0;text-align:left;margin-left:37pt;margin-top:4.15pt;width:17.65pt;height:0;z-index:487598592" o:connectortype="straight"/>
              </w:pict>
            </w:r>
            <w:r w:rsidR="004E4B1B" w:rsidRPr="00E701E5">
              <w:rPr>
                <w:rFonts w:asciiTheme="majorHAnsi" w:eastAsia="DejaVu Sans" w:hAnsiTheme="majorHAnsi"/>
              </w:rPr>
              <w:t>PPV =</w:t>
            </w:r>
            <w:r w:rsidR="004E4B1B">
              <w:rPr>
                <w:rFonts w:asciiTheme="majorHAnsi" w:eastAsia="DejaVu Sans" w:hAnsiTheme="majorHAnsi"/>
              </w:rPr>
              <w:t xml:space="preserve">          x 100%</w:t>
            </w:r>
          </w:p>
          <w:p w:rsidR="004E4B1B" w:rsidRPr="00E701E5" w:rsidRDefault="004E4B1B" w:rsidP="00A851CF">
            <w:pPr>
              <w:pStyle w:val="BodyText"/>
              <w:spacing w:line="276" w:lineRule="auto"/>
              <w:ind w:right="134"/>
              <w:rPr>
                <w:vertAlign w:val="superscript"/>
              </w:rPr>
            </w:pPr>
            <w:r>
              <w:t xml:space="preserve">        ∑</w:t>
            </w:r>
            <w:r>
              <w:rPr>
                <w:vertAlign w:val="superscript"/>
              </w:rPr>
              <w:t>ST</w:t>
            </w:r>
          </w:p>
        </w:tc>
        <w:tc>
          <w:tcPr>
            <w:tcW w:w="2976" w:type="dxa"/>
          </w:tcPr>
          <w:p w:rsidR="004E4B1B" w:rsidRDefault="004E4B1B" w:rsidP="00A851CF">
            <w:pPr>
              <w:pStyle w:val="BodyText"/>
              <w:spacing w:line="276" w:lineRule="auto"/>
              <w:ind w:right="134"/>
            </w:pPr>
          </w:p>
          <w:p w:rsidR="004E4B1B" w:rsidRDefault="004E4B1B" w:rsidP="00A851CF">
            <w:pPr>
              <w:pStyle w:val="BodyText"/>
              <w:spacing w:line="276" w:lineRule="auto"/>
              <w:ind w:right="134"/>
            </w:pPr>
          </w:p>
          <w:p w:rsidR="004E4B1B" w:rsidRDefault="004E4B1B" w:rsidP="00A851CF">
            <w:pPr>
              <w:pStyle w:val="BodyText"/>
              <w:spacing w:line="276" w:lineRule="auto"/>
              <w:ind w:right="134"/>
            </w:pPr>
          </w:p>
          <w:p w:rsidR="004E4B1B" w:rsidRPr="004E4B1B" w:rsidRDefault="004E4B1B" w:rsidP="00A851CF">
            <w:pPr>
              <w:pStyle w:val="BodyText"/>
              <w:spacing w:line="276" w:lineRule="auto"/>
              <w:ind w:right="134"/>
              <w:rPr>
                <w:rFonts w:ascii="Arial Narrow" w:hAnsi="Arial Narrow"/>
              </w:rPr>
            </w:pPr>
            <w:r w:rsidRPr="004E4B1B">
              <w:rPr>
                <w:rFonts w:ascii="Arial Narrow" w:hAnsi="Arial Narrow"/>
              </w:rPr>
              <w:t>(Widoyoko, 2012:110)</w:t>
            </w:r>
          </w:p>
        </w:tc>
      </w:tr>
    </w:tbl>
    <w:p w:rsidR="004E4B1B" w:rsidRDefault="004E4B1B" w:rsidP="004E4B1B">
      <w:pPr>
        <w:pStyle w:val="Heading1"/>
        <w:spacing w:before="71"/>
        <w:ind w:right="96" w:firstLine="449"/>
        <w:jc w:val="center"/>
        <w:rPr>
          <w:rFonts w:ascii="Arial Narrow" w:hAnsi="Arial Narrow"/>
          <w:b w:val="0"/>
          <w:lang w:val="id-ID"/>
        </w:rPr>
      </w:pPr>
    </w:p>
    <w:p w:rsidR="004E4B1B" w:rsidRPr="004E4B1B" w:rsidRDefault="004E4B1B" w:rsidP="004E4B1B">
      <w:pPr>
        <w:pStyle w:val="Heading1"/>
        <w:spacing w:before="71"/>
        <w:ind w:right="96" w:firstLine="449"/>
        <w:jc w:val="left"/>
        <w:rPr>
          <w:rFonts w:ascii="Arial Narrow" w:hAnsi="Arial Narrow"/>
          <w:b w:val="0"/>
          <w:color w:val="0D0D0D"/>
          <w:lang w:val="id-ID"/>
        </w:rPr>
      </w:pPr>
    </w:p>
    <w:p w:rsidR="004C716C" w:rsidRDefault="004C716C">
      <w:pPr>
        <w:pStyle w:val="Heading1"/>
        <w:spacing w:before="71"/>
        <w:rPr>
          <w:color w:val="0D0D0D"/>
          <w:lang w:val="id-ID"/>
        </w:rPr>
      </w:pPr>
    </w:p>
    <w:p w:rsidR="00B70EFC" w:rsidRDefault="009A742B">
      <w:pPr>
        <w:pStyle w:val="Heading1"/>
        <w:spacing w:before="71"/>
      </w:pPr>
      <w:r>
        <w:rPr>
          <w:color w:val="0D0D0D"/>
        </w:rPr>
        <w:lastRenderedPageBreak/>
        <w:t>TEMUAN DAN PEMBAHASAN</w:t>
      </w:r>
    </w:p>
    <w:p w:rsidR="004E4B1B" w:rsidRPr="004E4B1B" w:rsidRDefault="004E4B1B" w:rsidP="004E4B1B">
      <w:pPr>
        <w:pStyle w:val="BodyText"/>
        <w:spacing w:before="32" w:line="276" w:lineRule="auto"/>
        <w:ind w:left="132" w:right="96" w:firstLine="427"/>
        <w:rPr>
          <w:rFonts w:ascii="Arial Narrow" w:hAnsi="Arial Narrow"/>
        </w:rPr>
      </w:pPr>
      <w:r w:rsidRPr="004E4B1B">
        <w:rPr>
          <w:rFonts w:ascii="Arial Narrow" w:hAnsi="Arial Narrow"/>
        </w:rPr>
        <w:t>Hasil penelitian pengembangan media pembelajaran</w:t>
      </w:r>
      <w:r w:rsidRPr="004E4B1B">
        <w:rPr>
          <w:rFonts w:ascii="Arial Narrow" w:hAnsi="Arial Narrow"/>
          <w:lang w:val="id-ID"/>
        </w:rPr>
        <w:t xml:space="preserve"> ini</w:t>
      </w:r>
      <w:r w:rsidRPr="004E4B1B">
        <w:rPr>
          <w:rFonts w:ascii="Arial Narrow" w:hAnsi="Arial Narrow"/>
        </w:rPr>
        <w:t xml:space="preserve"> meliputi hasil produk dan hasil respon guru terhadap media pembelajaran berbasis </w:t>
      </w:r>
      <w:r w:rsidRPr="004E4B1B">
        <w:rPr>
          <w:rFonts w:ascii="Arial Narrow" w:hAnsi="Arial Narrow"/>
          <w:i/>
        </w:rPr>
        <w:t>AutoPlay Media Studio 8.</w:t>
      </w:r>
      <w:r w:rsidRPr="004E4B1B">
        <w:rPr>
          <w:rFonts w:ascii="Arial Narrow" w:hAnsi="Arial Narrow"/>
          <w:i/>
          <w:lang w:val="id-ID"/>
        </w:rPr>
        <w:t>5</w:t>
      </w:r>
      <w:r w:rsidRPr="004E4B1B">
        <w:rPr>
          <w:rFonts w:ascii="Arial Narrow" w:hAnsi="Arial Narrow"/>
          <w:i/>
        </w:rPr>
        <w:t xml:space="preserve"> </w:t>
      </w:r>
      <w:r w:rsidRPr="004E4B1B">
        <w:rPr>
          <w:rFonts w:ascii="Arial Narrow" w:hAnsi="Arial Narrow"/>
        </w:rPr>
        <w:t xml:space="preserve">Media pembelajaran ini diterapkan pada mata pelajaran </w:t>
      </w:r>
      <w:r w:rsidRPr="004E4B1B">
        <w:rPr>
          <w:rFonts w:ascii="Arial Narrow" w:hAnsi="Arial Narrow"/>
          <w:lang w:val="id-ID"/>
        </w:rPr>
        <w:t>IPS pada subpokok bahasan gejala-gejala di Atmosfer dan Hidrosfer</w:t>
      </w:r>
      <w:r w:rsidRPr="004E4B1B">
        <w:rPr>
          <w:rFonts w:ascii="Arial Narrow" w:hAnsi="Arial Narrow"/>
        </w:rPr>
        <w:t xml:space="preserve"> </w:t>
      </w:r>
      <w:r w:rsidRPr="004E4B1B">
        <w:rPr>
          <w:rFonts w:ascii="Arial Narrow" w:hAnsi="Arial Narrow"/>
          <w:lang w:val="id-ID"/>
        </w:rPr>
        <w:t>pada</w:t>
      </w:r>
      <w:r w:rsidRPr="004E4B1B">
        <w:rPr>
          <w:rFonts w:ascii="Arial Narrow" w:hAnsi="Arial Narrow"/>
        </w:rPr>
        <w:t xml:space="preserve"> </w:t>
      </w:r>
      <w:r w:rsidRPr="004E4B1B">
        <w:rPr>
          <w:rFonts w:ascii="Arial Narrow" w:hAnsi="Arial Narrow"/>
          <w:lang w:val="id-ID"/>
        </w:rPr>
        <w:t>SMP Islam Tembeng Putik</w:t>
      </w:r>
      <w:r w:rsidRPr="004E4B1B">
        <w:rPr>
          <w:rFonts w:ascii="Arial Narrow" w:hAnsi="Arial Narrow"/>
        </w:rPr>
        <w:t>.</w:t>
      </w:r>
    </w:p>
    <w:p w:rsidR="00B70EFC" w:rsidRDefault="004E4B1B" w:rsidP="005F2BF0">
      <w:pPr>
        <w:pStyle w:val="BodyText"/>
        <w:spacing w:before="4"/>
        <w:ind w:left="142" w:right="96" w:firstLine="425"/>
        <w:rPr>
          <w:rFonts w:ascii="Arial Narrow" w:hAnsi="Arial Narrow"/>
          <w:lang w:val="id-ID"/>
        </w:rPr>
      </w:pPr>
      <w:r w:rsidRPr="004E4B1B">
        <w:rPr>
          <w:rFonts w:ascii="Arial Narrow" w:hAnsi="Arial Narrow"/>
        </w:rPr>
        <w:t>Penyajian data diperoleh dari hasil va</w:t>
      </w:r>
      <w:r w:rsidRPr="004E4B1B">
        <w:rPr>
          <w:rFonts w:ascii="Arial Narrow" w:hAnsi="Arial Narrow"/>
          <w:lang w:val="id-ID"/>
        </w:rPr>
        <w:t>l</w:t>
      </w:r>
      <w:r w:rsidRPr="004E4B1B">
        <w:rPr>
          <w:rFonts w:ascii="Arial Narrow" w:hAnsi="Arial Narrow"/>
        </w:rPr>
        <w:t xml:space="preserve">idasi media oleh para validator </w:t>
      </w:r>
      <w:r w:rsidRPr="004E4B1B">
        <w:rPr>
          <w:rFonts w:ascii="Arial Narrow" w:hAnsi="Arial Narrow"/>
          <w:lang w:val="id-ID"/>
        </w:rPr>
        <w:t xml:space="preserve">yang di tunjuk </w:t>
      </w:r>
      <w:r w:rsidRPr="004E4B1B">
        <w:rPr>
          <w:rFonts w:ascii="Arial Narrow" w:hAnsi="Arial Narrow"/>
        </w:rPr>
        <w:t xml:space="preserve">pada bidangnya masing-masing sebelum digunakan sebagai alat </w:t>
      </w:r>
      <w:proofErr w:type="gramStart"/>
      <w:r w:rsidRPr="004E4B1B">
        <w:rPr>
          <w:rFonts w:ascii="Arial Narrow" w:hAnsi="Arial Narrow"/>
        </w:rPr>
        <w:t>bantu</w:t>
      </w:r>
      <w:proofErr w:type="gramEnd"/>
      <w:r w:rsidRPr="004E4B1B">
        <w:rPr>
          <w:rFonts w:ascii="Arial Narrow" w:hAnsi="Arial Narrow"/>
        </w:rPr>
        <w:t xml:space="preserve"> dalam proses pembelajaran. </w:t>
      </w:r>
      <w:proofErr w:type="gramStart"/>
      <w:r w:rsidRPr="004E4B1B">
        <w:rPr>
          <w:rFonts w:ascii="Arial Narrow" w:hAnsi="Arial Narrow"/>
        </w:rPr>
        <w:t>Hasil validasi bertujuan untuk mengetahui tingkat kevalidan media pembelajaran yang digunakan</w:t>
      </w:r>
      <w:r w:rsidRPr="004E4B1B">
        <w:rPr>
          <w:rFonts w:ascii="Arial Narrow" w:hAnsi="Arial Narrow"/>
          <w:lang w:val="id-ID"/>
        </w:rPr>
        <w:t xml:space="preserve"> dalam</w:t>
      </w:r>
      <w:r w:rsidRPr="004E4B1B">
        <w:rPr>
          <w:rFonts w:ascii="Arial Narrow" w:hAnsi="Arial Narrow"/>
        </w:rPr>
        <w:t xml:space="preserve"> menyampaikan materi oleh guru kepada siswa pada saat pembelajaran di</w:t>
      </w:r>
      <w:r w:rsidRPr="004E4B1B">
        <w:rPr>
          <w:rFonts w:ascii="Arial Narrow" w:hAnsi="Arial Narrow"/>
          <w:lang w:val="id-ID"/>
        </w:rPr>
        <w:t xml:space="preserve"> dalam</w:t>
      </w:r>
      <w:r w:rsidRPr="004E4B1B">
        <w:rPr>
          <w:rFonts w:ascii="Arial Narrow" w:hAnsi="Arial Narrow"/>
        </w:rPr>
        <w:t xml:space="preserve"> kelas.</w:t>
      </w:r>
      <w:proofErr w:type="gramEnd"/>
      <w:r w:rsidRPr="004E4B1B">
        <w:rPr>
          <w:rFonts w:ascii="Arial Narrow" w:hAnsi="Arial Narrow"/>
        </w:rPr>
        <w:t xml:space="preserve"> </w:t>
      </w:r>
      <w:proofErr w:type="gramStart"/>
      <w:r w:rsidRPr="004E4B1B">
        <w:rPr>
          <w:rFonts w:ascii="Arial Narrow" w:hAnsi="Arial Narrow"/>
        </w:rPr>
        <w:t>Respon guru juga dibutuhkan sebagai instrumen dalam penelitian dan pengembangan media pembelajaran ini.</w:t>
      </w:r>
      <w:proofErr w:type="gramEnd"/>
    </w:p>
    <w:p w:rsidR="00643588" w:rsidRPr="00643588" w:rsidRDefault="00643588" w:rsidP="00643588">
      <w:pPr>
        <w:pStyle w:val="BodyText"/>
        <w:spacing w:before="4"/>
        <w:ind w:left="142" w:right="96" w:firstLine="425"/>
        <w:rPr>
          <w:rFonts w:ascii="Arial Narrow" w:hAnsi="Arial Narrow"/>
          <w:lang w:val="id-ID"/>
        </w:rPr>
      </w:pPr>
      <w:r w:rsidRPr="00643588">
        <w:rPr>
          <w:rFonts w:ascii="Arial Narrow" w:hAnsi="Arial Narrow"/>
        </w:rPr>
        <w:t>Pada tampilan a</w:t>
      </w:r>
      <w:r w:rsidR="007D6AFD">
        <w:rPr>
          <w:rFonts w:ascii="Arial Narrow" w:hAnsi="Arial Narrow"/>
        </w:rPr>
        <w:t>wal media pembelajaran terdapat</w:t>
      </w:r>
      <w:r w:rsidR="007D6AFD">
        <w:rPr>
          <w:rFonts w:ascii="Arial Narrow" w:hAnsi="Arial Narrow"/>
          <w:lang w:val="id-ID"/>
        </w:rPr>
        <w:t xml:space="preserve"> </w:t>
      </w:r>
      <w:r w:rsidRPr="00643588">
        <w:rPr>
          <w:rFonts w:ascii="Arial Narrow" w:hAnsi="Arial Narrow"/>
        </w:rPr>
        <w:t>halaman utama yang berisi tombol</w:t>
      </w:r>
      <w:r w:rsidR="007D6AFD">
        <w:rPr>
          <w:rFonts w:ascii="Arial Narrow" w:hAnsi="Arial Narrow"/>
          <w:lang w:val="id-ID"/>
        </w:rPr>
        <w:t xml:space="preserve"> dan menu</w:t>
      </w:r>
      <w:r w:rsidRPr="00643588">
        <w:rPr>
          <w:rFonts w:ascii="Arial Narrow" w:hAnsi="Arial Narrow"/>
        </w:rPr>
        <w:t xml:space="preserve"> yang digunakan untuk mengakses media</w:t>
      </w:r>
      <w:r w:rsidRPr="00643588">
        <w:rPr>
          <w:rFonts w:ascii="Arial Narrow" w:hAnsi="Arial Narrow"/>
          <w:spacing w:val="1"/>
        </w:rPr>
        <w:t xml:space="preserve"> </w:t>
      </w:r>
      <w:r w:rsidRPr="00643588">
        <w:rPr>
          <w:rFonts w:ascii="Arial Narrow" w:hAnsi="Arial Narrow"/>
        </w:rPr>
        <w:t>pembelajaran</w:t>
      </w:r>
    </w:p>
    <w:p w:rsidR="004E4B1B" w:rsidRDefault="007D6AFD" w:rsidP="004E4B1B">
      <w:pPr>
        <w:pStyle w:val="BodyText"/>
        <w:spacing w:before="4"/>
        <w:ind w:left="0"/>
        <w:jc w:val="left"/>
        <w:rPr>
          <w:lang w:val="id-ID"/>
        </w:rPr>
      </w:pPr>
      <w:r>
        <w:rPr>
          <w:noProof/>
        </w:rPr>
        <w:drawing>
          <wp:anchor distT="0" distB="0" distL="114300" distR="114300" simplePos="0" relativeHeight="487599616" behindDoc="1" locked="0" layoutInCell="1" allowOverlap="1">
            <wp:simplePos x="0" y="0"/>
            <wp:positionH relativeFrom="column">
              <wp:posOffset>829310</wp:posOffset>
            </wp:positionH>
            <wp:positionV relativeFrom="paragraph">
              <wp:posOffset>117475</wp:posOffset>
            </wp:positionV>
            <wp:extent cx="4271010" cy="2743835"/>
            <wp:effectExtent l="190500" t="152400" r="167640" b="132715"/>
            <wp:wrapNone/>
            <wp:docPr id="9" name="Picture 4" descr="C:\Users\Nitro 5\Pictures\Screenshots\Screenshot (37).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Nitro 5\Pictures\Screenshots\Screenshot (37).png"/>
                    <pic:cNvPicPr>
                      <a:picLocks noChangeAspect="1" noChangeArrowheads="1"/>
                    </pic:cNvPicPr>
                  </pic:nvPicPr>
                  <pic:blipFill>
                    <a:blip r:embed="rId40" cstate="print"/>
                    <a:srcRect/>
                    <a:stretch>
                      <a:fillRect/>
                    </a:stretch>
                  </pic:blipFill>
                  <pic:spPr bwMode="auto">
                    <a:xfrm>
                      <a:off x="0" y="0"/>
                      <a:ext cx="4271010" cy="2743835"/>
                    </a:xfrm>
                    <a:prstGeom prst="rect">
                      <a:avLst/>
                    </a:prstGeom>
                    <a:ln>
                      <a:noFill/>
                    </a:ln>
                    <a:effectLst>
                      <a:outerShdw blurRad="190500" algn="tl" rotWithShape="0">
                        <a:srgbClr val="000000">
                          <a:alpha val="70000"/>
                        </a:srgbClr>
                      </a:outerShdw>
                    </a:effectLst>
                  </pic:spPr>
                </pic:pic>
              </a:graphicData>
            </a:graphic>
          </wp:anchor>
        </w:drawing>
      </w:r>
    </w:p>
    <w:p w:rsidR="00643588" w:rsidRDefault="00643588" w:rsidP="004E4B1B">
      <w:pPr>
        <w:pStyle w:val="BodyText"/>
        <w:spacing w:before="4"/>
        <w:ind w:left="0"/>
        <w:jc w:val="left"/>
        <w:rPr>
          <w:lang w:val="id-ID"/>
        </w:rPr>
      </w:pPr>
    </w:p>
    <w:p w:rsidR="004E4B1B" w:rsidRPr="004E4B1B" w:rsidRDefault="004E4B1B" w:rsidP="004E4B1B">
      <w:pPr>
        <w:pStyle w:val="BodyText"/>
        <w:spacing w:before="4"/>
        <w:ind w:left="0"/>
        <w:jc w:val="left"/>
        <w:rPr>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7D6AFD" w:rsidRDefault="007D6AFD">
      <w:pPr>
        <w:pStyle w:val="Heading1"/>
        <w:spacing w:before="0"/>
        <w:jc w:val="left"/>
        <w:rPr>
          <w:color w:val="0D0D0D"/>
          <w:lang w:val="id-ID"/>
        </w:rPr>
      </w:pPr>
    </w:p>
    <w:p w:rsidR="00540B6F" w:rsidRDefault="00540B6F" w:rsidP="00540B6F">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t xml:space="preserve">Gambar </w:t>
      </w:r>
      <w:r w:rsidR="00BE2B56">
        <w:rPr>
          <w:rFonts w:ascii="Arial Narrow" w:hAnsi="Arial Narrow"/>
          <w:b/>
          <w:lang w:val="id-ID"/>
        </w:rPr>
        <w:t>4</w:t>
      </w:r>
      <w:r w:rsidRPr="00D2549C">
        <w:rPr>
          <w:rFonts w:ascii="Arial Narrow" w:hAnsi="Arial Narrow"/>
          <w:lang w:val="id-ID"/>
        </w:rPr>
        <w:t xml:space="preserve">: </w:t>
      </w:r>
      <w:r>
        <w:rPr>
          <w:rFonts w:ascii="Arial Narrow" w:hAnsi="Arial Narrow"/>
          <w:lang w:val="id-ID"/>
        </w:rPr>
        <w:t xml:space="preserve">Tampilan utama </w:t>
      </w:r>
      <w:r w:rsidR="00C15CE7">
        <w:rPr>
          <w:rFonts w:ascii="Arial Narrow" w:hAnsi="Arial Narrow"/>
          <w:lang w:val="id-ID"/>
        </w:rPr>
        <w:t xml:space="preserve">pada </w:t>
      </w:r>
      <w:r>
        <w:rPr>
          <w:rFonts w:ascii="Arial Narrow" w:hAnsi="Arial Narrow"/>
          <w:lang w:val="id-ID"/>
        </w:rPr>
        <w:t>Media Pembelajaran</w:t>
      </w:r>
    </w:p>
    <w:p w:rsidR="00BE2B56" w:rsidRDefault="00BE2B56" w:rsidP="00BE2B56">
      <w:pPr>
        <w:pStyle w:val="BodyText"/>
        <w:spacing w:line="276" w:lineRule="auto"/>
        <w:ind w:left="142" w:right="44" w:firstLine="425"/>
        <w:jc w:val="left"/>
        <w:rPr>
          <w:rFonts w:ascii="Arial Narrow" w:hAnsi="Arial Narrow"/>
          <w:lang w:val="id-ID"/>
        </w:rPr>
      </w:pPr>
      <w:proofErr w:type="gramStart"/>
      <w:r w:rsidRPr="00BE2B56">
        <w:rPr>
          <w:rFonts w:ascii="Arial Narrow" w:hAnsi="Arial Narrow"/>
        </w:rPr>
        <w:t>Pada tampilan halaman utama media pembelajaran terdapat tombol-tombol yang dapat digunakan untuk mengaskes media pembelajaran.</w:t>
      </w:r>
      <w:proofErr w:type="gramEnd"/>
      <w:r w:rsidRPr="00BE2B56">
        <w:rPr>
          <w:rFonts w:ascii="Arial Narrow" w:hAnsi="Arial Narrow"/>
        </w:rPr>
        <w:t xml:space="preserve"> Ketika tombol di klik maka </w:t>
      </w:r>
      <w:proofErr w:type="gramStart"/>
      <w:r w:rsidRPr="00BE2B56">
        <w:rPr>
          <w:rFonts w:ascii="Arial Narrow" w:hAnsi="Arial Narrow"/>
        </w:rPr>
        <w:t>akan</w:t>
      </w:r>
      <w:proofErr w:type="gramEnd"/>
      <w:r w:rsidRPr="00BE2B56">
        <w:rPr>
          <w:rFonts w:ascii="Arial Narrow" w:hAnsi="Arial Narrow"/>
        </w:rPr>
        <w:t xml:space="preserve"> langsung menuju halaman yang ingin dituju.</w:t>
      </w:r>
    </w:p>
    <w:p w:rsidR="001C57AE" w:rsidRDefault="001C57AE" w:rsidP="00BE2B56">
      <w:pPr>
        <w:pStyle w:val="BodyText"/>
        <w:spacing w:line="276" w:lineRule="auto"/>
        <w:ind w:left="142" w:right="44" w:firstLine="425"/>
        <w:jc w:val="left"/>
        <w:rPr>
          <w:rFonts w:ascii="Arial Narrow" w:hAnsi="Arial Narrow"/>
          <w:lang w:val="id-ID"/>
        </w:rPr>
      </w:pPr>
      <w:r w:rsidRPr="001C57AE">
        <w:rPr>
          <w:rFonts w:ascii="Arial Narrow" w:hAnsi="Arial Narrow"/>
        </w:rPr>
        <w:t xml:space="preserve">Pada tampilan halaman </w:t>
      </w:r>
      <w:r>
        <w:rPr>
          <w:rFonts w:ascii="Arial Narrow" w:hAnsi="Arial Narrow"/>
          <w:lang w:val="id-ID"/>
        </w:rPr>
        <w:t xml:space="preserve">Materi maka </w:t>
      </w:r>
      <w:proofErr w:type="gramStart"/>
      <w:r>
        <w:rPr>
          <w:rFonts w:ascii="Arial Narrow" w:hAnsi="Arial Narrow"/>
          <w:lang w:val="id-ID"/>
        </w:rPr>
        <w:t>akan</w:t>
      </w:r>
      <w:proofErr w:type="gramEnd"/>
      <w:r>
        <w:rPr>
          <w:rFonts w:ascii="Arial Narrow" w:hAnsi="Arial Narrow"/>
          <w:lang w:val="id-ID"/>
        </w:rPr>
        <w:t xml:space="preserve"> tersaji </w:t>
      </w:r>
      <w:r w:rsidR="00C15CE7">
        <w:rPr>
          <w:rFonts w:ascii="Arial Narrow" w:hAnsi="Arial Narrow"/>
          <w:lang w:val="id-ID"/>
        </w:rPr>
        <w:t>sub menu materi yang terdapat pada</w:t>
      </w:r>
      <w:r>
        <w:rPr>
          <w:rFonts w:ascii="Arial Narrow" w:hAnsi="Arial Narrow"/>
          <w:lang w:val="id-ID"/>
        </w:rPr>
        <w:t xml:space="preserve"> pokok bahasan</w:t>
      </w:r>
      <w:r w:rsidR="00C15CE7">
        <w:rPr>
          <w:rFonts w:ascii="Arial Narrow" w:hAnsi="Arial Narrow"/>
          <w:lang w:val="id-ID"/>
        </w:rPr>
        <w:t xml:space="preserve"> gejala-gejala di Atmosfer dan Hidrosfer</w:t>
      </w:r>
      <w:r w:rsidR="0081291D">
        <w:rPr>
          <w:rFonts w:ascii="Arial Narrow" w:hAnsi="Arial Narrow"/>
          <w:lang w:val="id-ID"/>
        </w:rPr>
        <w:t xml:space="preserve"> yang diperkaya dengan video penguatan pada setiap topiknya</w:t>
      </w:r>
      <w:r w:rsidR="00C15CE7">
        <w:rPr>
          <w:rFonts w:ascii="Arial Narrow" w:hAnsi="Arial Narrow"/>
          <w:lang w:val="id-ID"/>
        </w:rPr>
        <w:t>, tampilan halaman Materi dapat di lihat pada gambar 5 berikut:</w:t>
      </w:r>
    </w:p>
    <w:p w:rsidR="00C15CE7" w:rsidRPr="001C57AE" w:rsidRDefault="00C15CE7" w:rsidP="00BE2B56">
      <w:pPr>
        <w:pStyle w:val="BodyText"/>
        <w:spacing w:line="276" w:lineRule="auto"/>
        <w:ind w:left="142" w:right="44" w:firstLine="425"/>
        <w:jc w:val="left"/>
        <w:rPr>
          <w:rFonts w:ascii="Arial Narrow" w:hAnsi="Arial Narrow"/>
          <w:lang w:val="id-ID"/>
        </w:rPr>
      </w:pPr>
    </w:p>
    <w:p w:rsidR="007D6AFD" w:rsidRDefault="007F1F02" w:rsidP="00540B6F">
      <w:pPr>
        <w:pStyle w:val="Heading1"/>
        <w:spacing w:before="0"/>
        <w:jc w:val="center"/>
        <w:rPr>
          <w:color w:val="0D0D0D"/>
          <w:lang w:val="id-ID"/>
        </w:rPr>
      </w:pPr>
      <w:r>
        <w:rPr>
          <w:noProof/>
          <w:color w:val="0D0D0D"/>
        </w:rPr>
        <w:drawing>
          <wp:anchor distT="0" distB="0" distL="114300" distR="114300" simplePos="0" relativeHeight="487600640" behindDoc="1" locked="0" layoutInCell="1" allowOverlap="1">
            <wp:simplePos x="0" y="0"/>
            <wp:positionH relativeFrom="margin">
              <wp:posOffset>829590</wp:posOffset>
            </wp:positionH>
            <wp:positionV relativeFrom="paragraph">
              <wp:posOffset>-61045</wp:posOffset>
            </wp:positionV>
            <wp:extent cx="4260484" cy="2713043"/>
            <wp:effectExtent l="190500" t="152400" r="178166" b="125407"/>
            <wp:wrapNone/>
            <wp:docPr id="10" name="Picture 5" descr="C:\Users\Nitro 5\Pictures\Screenshots\Screenshot (40).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Nitro 5\Pictures\Screenshots\Screenshot (40).png"/>
                    <pic:cNvPicPr>
                      <a:picLocks noChangeAspect="1" noChangeArrowheads="1"/>
                    </pic:cNvPicPr>
                  </pic:nvPicPr>
                  <pic:blipFill>
                    <a:blip r:embed="rId41" cstate="print"/>
                    <a:srcRect/>
                    <a:stretch>
                      <a:fillRect/>
                    </a:stretch>
                  </pic:blipFill>
                  <pic:spPr bwMode="auto">
                    <a:xfrm>
                      <a:off x="0" y="0"/>
                      <a:ext cx="4260484" cy="2713043"/>
                    </a:xfrm>
                    <a:prstGeom prst="rect">
                      <a:avLst/>
                    </a:prstGeom>
                    <a:ln>
                      <a:noFill/>
                    </a:ln>
                    <a:effectLst>
                      <a:outerShdw blurRad="190500" algn="tl" rotWithShape="0">
                        <a:srgbClr val="000000">
                          <a:alpha val="70000"/>
                        </a:srgbClr>
                      </a:outerShdw>
                    </a:effectLst>
                  </pic:spPr>
                </pic:pic>
              </a:graphicData>
            </a:graphic>
          </wp:anchor>
        </w:drawing>
      </w:r>
    </w:p>
    <w:p w:rsidR="007D6AFD" w:rsidRDefault="007D6AFD">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7D6AFD" w:rsidRDefault="007D6AFD">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pPr>
        <w:pStyle w:val="Heading1"/>
        <w:spacing w:before="0"/>
        <w:jc w:val="left"/>
        <w:rPr>
          <w:color w:val="0D0D0D"/>
          <w:lang w:val="id-ID"/>
        </w:rPr>
      </w:pPr>
    </w:p>
    <w:p w:rsidR="00C15CE7" w:rsidRDefault="00C15CE7" w:rsidP="00C15CE7">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lastRenderedPageBreak/>
        <w:t xml:space="preserve">Gambar </w:t>
      </w:r>
      <w:r>
        <w:rPr>
          <w:rFonts w:ascii="Arial Narrow" w:hAnsi="Arial Narrow"/>
          <w:b/>
          <w:lang w:val="id-ID"/>
        </w:rPr>
        <w:t>5</w:t>
      </w:r>
      <w:r w:rsidRPr="00D2549C">
        <w:rPr>
          <w:rFonts w:ascii="Arial Narrow" w:hAnsi="Arial Narrow"/>
          <w:lang w:val="id-ID"/>
        </w:rPr>
        <w:t xml:space="preserve">: </w:t>
      </w:r>
      <w:r>
        <w:rPr>
          <w:rFonts w:ascii="Arial Narrow" w:hAnsi="Arial Narrow"/>
          <w:lang w:val="id-ID"/>
        </w:rPr>
        <w:t>Tampilan halaman Materi pada Media Pembelajaran</w:t>
      </w:r>
    </w:p>
    <w:p w:rsidR="007F1F02" w:rsidRDefault="007F1F02" w:rsidP="00C15CE7">
      <w:pPr>
        <w:pStyle w:val="BodyText"/>
        <w:spacing w:line="276" w:lineRule="auto"/>
        <w:ind w:left="1134" w:right="44" w:hanging="1134"/>
        <w:jc w:val="center"/>
        <w:rPr>
          <w:rFonts w:ascii="Arial Narrow" w:hAnsi="Arial Narrow"/>
          <w:lang w:val="id-ID"/>
        </w:rPr>
      </w:pPr>
    </w:p>
    <w:p w:rsidR="00C15CE7" w:rsidRDefault="00A61AAC" w:rsidP="00A61AAC">
      <w:pPr>
        <w:pStyle w:val="Heading1"/>
        <w:spacing w:before="0"/>
        <w:jc w:val="left"/>
        <w:rPr>
          <w:rFonts w:ascii="Arial Narrow" w:hAnsi="Arial Narrow"/>
          <w:b w:val="0"/>
          <w:color w:val="0D0D0D"/>
          <w:lang w:val="id-ID"/>
        </w:rPr>
      </w:pPr>
      <w:r>
        <w:rPr>
          <w:rFonts w:ascii="Arial Narrow" w:hAnsi="Arial Narrow"/>
          <w:b w:val="0"/>
          <w:color w:val="0D0D0D"/>
          <w:lang w:val="id-ID"/>
        </w:rPr>
        <w:t>Selanjutnya pada halaman latihan terdapat menu soal untuk melatih daya serap siswa terhadap materi yang diberikan dan selanjutnya terdapat menu main test untuk mengetahui tingkat pemahaman siswa oleh gurunya seperti yang terlihat pada gambar 6:</w:t>
      </w:r>
    </w:p>
    <w:p w:rsidR="00A61AAC" w:rsidRPr="00A61AAC" w:rsidRDefault="00A61AAC" w:rsidP="00A61AAC">
      <w:pPr>
        <w:pStyle w:val="Heading1"/>
        <w:spacing w:before="0"/>
        <w:jc w:val="left"/>
        <w:rPr>
          <w:rFonts w:ascii="Arial Narrow" w:hAnsi="Arial Narrow"/>
          <w:b w:val="0"/>
          <w:color w:val="0D0D0D"/>
          <w:lang w:val="id-ID"/>
        </w:rPr>
      </w:pPr>
    </w:p>
    <w:p w:rsidR="006F4B59" w:rsidRDefault="009E123E" w:rsidP="00C15CE7">
      <w:pPr>
        <w:pStyle w:val="Heading1"/>
        <w:spacing w:before="0"/>
        <w:jc w:val="center"/>
        <w:rPr>
          <w:color w:val="0D0D0D"/>
          <w:lang w:val="id-ID"/>
        </w:rPr>
      </w:pPr>
      <w:r>
        <w:rPr>
          <w:noProof/>
          <w:color w:val="0D0D0D"/>
        </w:rPr>
        <w:drawing>
          <wp:anchor distT="0" distB="0" distL="114300" distR="114300" simplePos="0" relativeHeight="487601664" behindDoc="1" locked="0" layoutInCell="1" allowOverlap="1">
            <wp:simplePos x="0" y="0"/>
            <wp:positionH relativeFrom="margin">
              <wp:posOffset>852837</wp:posOffset>
            </wp:positionH>
            <wp:positionV relativeFrom="paragraph">
              <wp:posOffset>20643</wp:posOffset>
            </wp:positionV>
            <wp:extent cx="4264929" cy="2712408"/>
            <wp:effectExtent l="190500" t="152400" r="173721" b="126042"/>
            <wp:wrapNone/>
            <wp:docPr id="11" name="Picture 6" descr="C:\Users\Nitro 5\Pictures\Screenshots\Screenshot (4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Nitro 5\Pictures\Screenshots\Screenshot (42).png"/>
                    <pic:cNvPicPr>
                      <a:picLocks noChangeAspect="1" noChangeArrowheads="1"/>
                    </pic:cNvPicPr>
                  </pic:nvPicPr>
                  <pic:blipFill>
                    <a:blip r:embed="rId42" cstate="print"/>
                    <a:srcRect/>
                    <a:stretch>
                      <a:fillRect/>
                    </a:stretch>
                  </pic:blipFill>
                  <pic:spPr bwMode="auto">
                    <a:xfrm>
                      <a:off x="0" y="0"/>
                      <a:ext cx="4264929" cy="2712408"/>
                    </a:xfrm>
                    <a:prstGeom prst="rect">
                      <a:avLst/>
                    </a:prstGeom>
                    <a:ln>
                      <a:noFill/>
                    </a:ln>
                    <a:effectLst>
                      <a:outerShdw blurRad="190500" algn="tl" rotWithShape="0">
                        <a:srgbClr val="000000">
                          <a:alpha val="70000"/>
                        </a:srgbClr>
                      </a:outerShdw>
                    </a:effectLst>
                  </pic:spPr>
                </pic:pic>
              </a:graphicData>
            </a:graphic>
          </wp:anchor>
        </w:drawing>
      </w:r>
    </w:p>
    <w:p w:rsidR="006F4B59" w:rsidRDefault="006F4B59" w:rsidP="00C15CE7">
      <w:pPr>
        <w:pStyle w:val="Heading1"/>
        <w:spacing w:before="0"/>
        <w:jc w:val="center"/>
        <w:rPr>
          <w:color w:val="0D0D0D"/>
          <w:lang w:val="id-ID"/>
        </w:rPr>
      </w:pPr>
    </w:p>
    <w:p w:rsidR="006F4B59" w:rsidRDefault="006F4B59" w:rsidP="00C15CE7">
      <w:pPr>
        <w:pStyle w:val="Heading1"/>
        <w:spacing w:before="0"/>
        <w:jc w:val="center"/>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pPr>
        <w:pStyle w:val="Heading1"/>
        <w:spacing w:before="0"/>
        <w:jc w:val="left"/>
        <w:rPr>
          <w:color w:val="0D0D0D"/>
          <w:lang w:val="id-ID"/>
        </w:rPr>
      </w:pPr>
    </w:p>
    <w:p w:rsidR="00A61AAC" w:rsidRDefault="00A61AAC" w:rsidP="00A61AAC">
      <w:pPr>
        <w:pStyle w:val="Heading1"/>
        <w:spacing w:before="0"/>
        <w:ind w:left="0"/>
        <w:jc w:val="center"/>
        <w:rPr>
          <w:color w:val="0D0D0D"/>
          <w:lang w:val="id-ID"/>
        </w:rPr>
      </w:pPr>
    </w:p>
    <w:p w:rsidR="00A61AAC" w:rsidRDefault="00A61AAC" w:rsidP="00E0528C">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t xml:space="preserve">Gambar </w:t>
      </w:r>
      <w:r>
        <w:rPr>
          <w:rFonts w:ascii="Arial Narrow" w:hAnsi="Arial Narrow"/>
          <w:b/>
          <w:lang w:val="id-ID"/>
        </w:rPr>
        <w:t>6</w:t>
      </w:r>
      <w:r w:rsidRPr="00D2549C">
        <w:rPr>
          <w:rFonts w:ascii="Arial Narrow" w:hAnsi="Arial Narrow"/>
          <w:lang w:val="id-ID"/>
        </w:rPr>
        <w:t xml:space="preserve">: </w:t>
      </w:r>
      <w:r>
        <w:rPr>
          <w:rFonts w:ascii="Arial Narrow" w:hAnsi="Arial Narrow"/>
          <w:lang w:val="id-ID"/>
        </w:rPr>
        <w:t>Tampilan halaman Latihan pada Media Pembelajaran</w:t>
      </w:r>
    </w:p>
    <w:p w:rsidR="007F1F02" w:rsidRDefault="007F1F02" w:rsidP="00E0528C">
      <w:pPr>
        <w:pStyle w:val="BodyText"/>
        <w:spacing w:line="276" w:lineRule="auto"/>
        <w:ind w:left="1134" w:right="44" w:hanging="1134"/>
        <w:jc w:val="center"/>
        <w:rPr>
          <w:rFonts w:ascii="Arial Narrow" w:hAnsi="Arial Narrow"/>
          <w:lang w:val="id-ID"/>
        </w:rPr>
      </w:pPr>
    </w:p>
    <w:p w:rsidR="009E123E" w:rsidRDefault="009E123E" w:rsidP="009E123E">
      <w:pPr>
        <w:pStyle w:val="BodyText"/>
        <w:spacing w:line="276" w:lineRule="auto"/>
        <w:ind w:left="142" w:right="44"/>
        <w:jc w:val="left"/>
        <w:rPr>
          <w:rFonts w:ascii="Arial Narrow" w:hAnsi="Arial Narrow"/>
          <w:lang w:val="id-ID"/>
        </w:rPr>
      </w:pPr>
      <w:r>
        <w:rPr>
          <w:rFonts w:ascii="Arial Narrow" w:hAnsi="Arial Narrow"/>
          <w:lang w:val="id-ID"/>
        </w:rPr>
        <w:t>Berikutnya pada halaman model terdapat panduan dalam menyampaikan materi berupa flowcart dan terdapat model pembelajaran yang di pilih dalam menyampaikan materi agar lebih memudahkan sebagaimana ditunjukan pada gambar 7:</w:t>
      </w:r>
    </w:p>
    <w:p w:rsidR="009E123E" w:rsidRPr="009E123E" w:rsidRDefault="009E123E" w:rsidP="009E123E">
      <w:pPr>
        <w:pStyle w:val="BodyText"/>
        <w:spacing w:line="276" w:lineRule="auto"/>
        <w:ind w:left="142" w:right="44"/>
        <w:jc w:val="center"/>
        <w:rPr>
          <w:rFonts w:ascii="Arial Narrow" w:hAnsi="Arial Narrow"/>
          <w:lang w:val="id-ID"/>
        </w:rPr>
      </w:pPr>
      <w:r>
        <w:rPr>
          <w:rFonts w:ascii="Arial Narrow" w:hAnsi="Arial Narrow"/>
          <w:noProof/>
        </w:rPr>
        <w:drawing>
          <wp:anchor distT="0" distB="0" distL="114300" distR="114300" simplePos="0" relativeHeight="487602688" behindDoc="1" locked="0" layoutInCell="1" allowOverlap="1">
            <wp:simplePos x="0" y="0"/>
            <wp:positionH relativeFrom="column">
              <wp:posOffset>852837</wp:posOffset>
            </wp:positionH>
            <wp:positionV relativeFrom="paragraph">
              <wp:posOffset>38541</wp:posOffset>
            </wp:positionV>
            <wp:extent cx="4294150" cy="2713043"/>
            <wp:effectExtent l="190500" t="152400" r="163550" b="125407"/>
            <wp:wrapNone/>
            <wp:docPr id="4" name="Picture 4" descr="C:\Users\Nitro 5\Pictures\Screenshots\Screenshot (46).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Nitro 5\Pictures\Screenshots\Screenshot (46).png"/>
                    <pic:cNvPicPr>
                      <a:picLocks noChangeAspect="1" noChangeArrowheads="1"/>
                    </pic:cNvPicPr>
                  </pic:nvPicPr>
                  <pic:blipFill>
                    <a:blip r:embed="rId43" cstate="print"/>
                    <a:srcRect/>
                    <a:stretch>
                      <a:fillRect/>
                    </a:stretch>
                  </pic:blipFill>
                  <pic:spPr bwMode="auto">
                    <a:xfrm>
                      <a:off x="0" y="0"/>
                      <a:ext cx="4294150" cy="2713043"/>
                    </a:xfrm>
                    <a:prstGeom prst="rect">
                      <a:avLst/>
                    </a:prstGeom>
                    <a:ln>
                      <a:noFill/>
                    </a:ln>
                    <a:effectLst>
                      <a:outerShdw blurRad="190500" algn="tl" rotWithShape="0">
                        <a:srgbClr val="000000">
                          <a:alpha val="70000"/>
                        </a:srgbClr>
                      </a:outerShdw>
                    </a:effectLst>
                  </pic:spPr>
                </pic:pic>
              </a:graphicData>
            </a:graphic>
          </wp:anchor>
        </w:drawing>
      </w: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1134" w:right="44" w:hanging="1134"/>
        <w:jc w:val="center"/>
        <w:rPr>
          <w:rFonts w:ascii="Arial Narrow" w:hAnsi="Arial Narrow"/>
          <w:b/>
          <w:lang w:val="id-ID"/>
        </w:rPr>
      </w:pPr>
    </w:p>
    <w:p w:rsidR="009E123E" w:rsidRDefault="009E123E" w:rsidP="009E123E">
      <w:pPr>
        <w:pStyle w:val="BodyText"/>
        <w:spacing w:line="276" w:lineRule="auto"/>
        <w:ind w:left="0" w:right="44"/>
        <w:jc w:val="center"/>
        <w:rPr>
          <w:rFonts w:ascii="Arial Narrow" w:hAnsi="Arial Narrow"/>
          <w:lang w:val="id-ID"/>
        </w:rPr>
      </w:pPr>
      <w:r w:rsidRPr="00D2549C">
        <w:rPr>
          <w:rFonts w:ascii="Arial Narrow" w:hAnsi="Arial Narrow"/>
          <w:b/>
          <w:lang w:val="id-ID"/>
        </w:rPr>
        <w:t xml:space="preserve">Gambar </w:t>
      </w:r>
      <w:r>
        <w:rPr>
          <w:rFonts w:ascii="Arial Narrow" w:hAnsi="Arial Narrow"/>
          <w:b/>
          <w:lang w:val="id-ID"/>
        </w:rPr>
        <w:t>7</w:t>
      </w:r>
      <w:r w:rsidRPr="00D2549C">
        <w:rPr>
          <w:rFonts w:ascii="Arial Narrow" w:hAnsi="Arial Narrow"/>
          <w:lang w:val="id-ID"/>
        </w:rPr>
        <w:t xml:space="preserve">: </w:t>
      </w:r>
      <w:r>
        <w:rPr>
          <w:rFonts w:ascii="Arial Narrow" w:hAnsi="Arial Narrow"/>
          <w:lang w:val="id-ID"/>
        </w:rPr>
        <w:t>Tampilan halaman Model pada Media Pembelajaran</w:t>
      </w:r>
    </w:p>
    <w:p w:rsidR="007F1F02" w:rsidRDefault="007F1F02" w:rsidP="009E123E">
      <w:pPr>
        <w:pStyle w:val="BodyText"/>
        <w:spacing w:line="276" w:lineRule="auto"/>
        <w:ind w:left="0" w:right="44"/>
        <w:jc w:val="center"/>
        <w:rPr>
          <w:rFonts w:ascii="Arial Narrow" w:hAnsi="Arial Narrow"/>
          <w:lang w:val="id-ID"/>
        </w:rPr>
      </w:pPr>
    </w:p>
    <w:p w:rsidR="009E123E" w:rsidRDefault="009E123E" w:rsidP="009E123E">
      <w:pPr>
        <w:pStyle w:val="BodyText"/>
        <w:spacing w:line="276" w:lineRule="auto"/>
        <w:ind w:left="142" w:right="44" w:firstLine="425"/>
        <w:jc w:val="left"/>
        <w:rPr>
          <w:rFonts w:ascii="Arial Narrow" w:hAnsi="Arial Narrow"/>
          <w:lang w:val="id-ID"/>
        </w:rPr>
      </w:pPr>
      <w:r>
        <w:rPr>
          <w:rFonts w:ascii="Arial Narrow" w:hAnsi="Arial Narrow"/>
          <w:lang w:val="id-ID"/>
        </w:rPr>
        <w:t>Selanjutnya pada halaman peta konsep terdapat bagan alur untuk memudahan dalam merunut alur materi terhada isi dari media pembelajaran sebagaimana yang terlihat dalam gambar 8:</w:t>
      </w: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r>
        <w:rPr>
          <w:rFonts w:ascii="Arial Narrow" w:hAnsi="Arial Narrow"/>
          <w:noProof/>
        </w:rPr>
        <w:lastRenderedPageBreak/>
        <w:drawing>
          <wp:anchor distT="0" distB="0" distL="114300" distR="114300" simplePos="0" relativeHeight="487603712" behindDoc="1" locked="0" layoutInCell="1" allowOverlap="1">
            <wp:simplePos x="0" y="0"/>
            <wp:positionH relativeFrom="column">
              <wp:posOffset>854075</wp:posOffset>
            </wp:positionH>
            <wp:positionV relativeFrom="paragraph">
              <wp:posOffset>13970</wp:posOffset>
            </wp:positionV>
            <wp:extent cx="4293870" cy="2737485"/>
            <wp:effectExtent l="190500" t="152400" r="163830" b="139065"/>
            <wp:wrapNone/>
            <wp:docPr id="5" name="Picture 5" descr="C:\Users\Nitro 5\Pictures\Screenshots\Screenshot (45).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Nitro 5\Pictures\Screenshots\Screenshot (45).png"/>
                    <pic:cNvPicPr>
                      <a:picLocks noChangeAspect="1" noChangeArrowheads="1"/>
                    </pic:cNvPicPr>
                  </pic:nvPicPr>
                  <pic:blipFill>
                    <a:blip r:embed="rId44" cstate="print"/>
                    <a:srcRect/>
                    <a:stretch>
                      <a:fillRect/>
                    </a:stretch>
                  </pic:blipFill>
                  <pic:spPr bwMode="auto">
                    <a:xfrm>
                      <a:off x="0" y="0"/>
                      <a:ext cx="4293870" cy="2737485"/>
                    </a:xfrm>
                    <a:prstGeom prst="rect">
                      <a:avLst/>
                    </a:prstGeom>
                    <a:ln>
                      <a:noFill/>
                    </a:ln>
                    <a:effectLst>
                      <a:outerShdw blurRad="190500" algn="tl" rotWithShape="0">
                        <a:srgbClr val="000000">
                          <a:alpha val="70000"/>
                        </a:srgbClr>
                      </a:outerShdw>
                    </a:effectLst>
                  </pic:spPr>
                </pic:pic>
              </a:graphicData>
            </a:graphic>
          </wp:anchor>
        </w:drawing>
      </w: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9E123E" w:rsidRDefault="009E123E" w:rsidP="009E123E">
      <w:pPr>
        <w:pStyle w:val="BodyText"/>
        <w:spacing w:line="276" w:lineRule="auto"/>
        <w:ind w:left="142" w:right="44" w:firstLine="425"/>
        <w:jc w:val="center"/>
        <w:rPr>
          <w:rFonts w:ascii="Arial Narrow" w:hAnsi="Arial Narrow"/>
          <w:lang w:val="id-ID"/>
        </w:rPr>
      </w:pPr>
    </w:p>
    <w:p w:rsidR="00D253A8" w:rsidRDefault="00D253A8" w:rsidP="00E0528C">
      <w:pPr>
        <w:pStyle w:val="BodyText"/>
        <w:spacing w:line="276" w:lineRule="auto"/>
        <w:ind w:left="142" w:right="44" w:firstLine="425"/>
        <w:jc w:val="left"/>
        <w:rPr>
          <w:rFonts w:ascii="Arial Narrow" w:hAnsi="Arial Narrow"/>
          <w:lang w:val="id-ID"/>
        </w:rPr>
      </w:pPr>
    </w:p>
    <w:p w:rsidR="00D253A8" w:rsidRDefault="00D253A8" w:rsidP="00E0528C">
      <w:pPr>
        <w:pStyle w:val="BodyText"/>
        <w:spacing w:line="276" w:lineRule="auto"/>
        <w:ind w:left="142" w:right="44" w:firstLine="425"/>
        <w:jc w:val="left"/>
        <w:rPr>
          <w:rFonts w:ascii="Arial Narrow" w:hAnsi="Arial Narrow"/>
          <w:lang w:val="id-ID"/>
        </w:rPr>
      </w:pPr>
    </w:p>
    <w:p w:rsidR="00D253A8" w:rsidRDefault="00D253A8" w:rsidP="00E0528C">
      <w:pPr>
        <w:pStyle w:val="BodyText"/>
        <w:spacing w:line="276" w:lineRule="auto"/>
        <w:ind w:left="142" w:right="44" w:firstLine="425"/>
        <w:jc w:val="left"/>
        <w:rPr>
          <w:rFonts w:ascii="Arial Narrow" w:hAnsi="Arial Narrow"/>
          <w:lang w:val="id-ID"/>
        </w:rPr>
      </w:pPr>
    </w:p>
    <w:p w:rsidR="00D253A8" w:rsidRDefault="00D253A8" w:rsidP="00D253A8">
      <w:pPr>
        <w:pStyle w:val="BodyText"/>
        <w:spacing w:line="276" w:lineRule="auto"/>
        <w:ind w:left="1134" w:right="44" w:hanging="1134"/>
        <w:jc w:val="center"/>
        <w:rPr>
          <w:rFonts w:ascii="Arial Narrow" w:hAnsi="Arial Narrow"/>
          <w:lang w:val="id-ID"/>
        </w:rPr>
      </w:pPr>
      <w:r w:rsidRPr="00D2549C">
        <w:rPr>
          <w:rFonts w:ascii="Arial Narrow" w:hAnsi="Arial Narrow"/>
          <w:b/>
          <w:lang w:val="id-ID"/>
        </w:rPr>
        <w:t xml:space="preserve">Gambar </w:t>
      </w:r>
      <w:r>
        <w:rPr>
          <w:rFonts w:ascii="Arial Narrow" w:hAnsi="Arial Narrow"/>
          <w:b/>
          <w:lang w:val="id-ID"/>
        </w:rPr>
        <w:t>8</w:t>
      </w:r>
      <w:r w:rsidRPr="00D2549C">
        <w:rPr>
          <w:rFonts w:ascii="Arial Narrow" w:hAnsi="Arial Narrow"/>
          <w:lang w:val="id-ID"/>
        </w:rPr>
        <w:t xml:space="preserve">: </w:t>
      </w:r>
      <w:r>
        <w:rPr>
          <w:rFonts w:ascii="Arial Narrow" w:hAnsi="Arial Narrow"/>
          <w:lang w:val="id-ID"/>
        </w:rPr>
        <w:t>Tampilan halaman Peta Konsep pada Media Pembelajaran</w:t>
      </w:r>
    </w:p>
    <w:p w:rsidR="00D253A8" w:rsidRDefault="00D253A8" w:rsidP="00D13C56">
      <w:pPr>
        <w:pStyle w:val="BodyText"/>
        <w:spacing w:line="276" w:lineRule="auto"/>
        <w:ind w:left="0" w:right="44"/>
        <w:jc w:val="left"/>
        <w:rPr>
          <w:rFonts w:ascii="Arial Narrow" w:hAnsi="Arial Narrow"/>
          <w:lang w:val="id-ID"/>
        </w:rPr>
      </w:pPr>
    </w:p>
    <w:p w:rsidR="00E0528C" w:rsidRDefault="00E0528C" w:rsidP="00E0528C">
      <w:pPr>
        <w:pStyle w:val="BodyText"/>
        <w:spacing w:line="276" w:lineRule="auto"/>
        <w:ind w:left="142" w:right="44" w:firstLine="425"/>
        <w:jc w:val="left"/>
        <w:rPr>
          <w:rFonts w:ascii="Arial Narrow" w:hAnsi="Arial Narrow"/>
          <w:lang w:val="id-ID"/>
        </w:rPr>
      </w:pPr>
      <w:r w:rsidRPr="00E0528C">
        <w:rPr>
          <w:rFonts w:ascii="Arial Narrow" w:hAnsi="Arial Narrow"/>
        </w:rPr>
        <w:t xml:space="preserve">Hasil validasi Media Pembelajaran pada </w:t>
      </w:r>
      <w:r>
        <w:rPr>
          <w:rFonts w:ascii="Arial Narrow" w:hAnsi="Arial Narrow"/>
          <w:lang w:val="id-ID"/>
        </w:rPr>
        <w:t>materi gejala-gejala di Atmosfer dan Hidrosfer</w:t>
      </w:r>
      <w:r>
        <w:rPr>
          <w:rFonts w:ascii="Arial Narrow" w:hAnsi="Arial Narrow"/>
        </w:rPr>
        <w:t xml:space="preserve"> </w:t>
      </w:r>
      <w:r>
        <w:rPr>
          <w:rFonts w:ascii="Arial Narrow" w:hAnsi="Arial Narrow"/>
          <w:lang w:val="id-ID"/>
        </w:rPr>
        <w:t xml:space="preserve">pada </w:t>
      </w:r>
      <w:r w:rsidRPr="00470C81">
        <w:rPr>
          <w:rFonts w:ascii="Arial Narrow" w:hAnsi="Arial Narrow"/>
          <w:lang w:val="id-ID"/>
        </w:rPr>
        <w:t>SMP Islam Saadatul Islamiyah Tembeng Putik</w:t>
      </w:r>
      <w:r w:rsidRPr="00E0528C">
        <w:rPr>
          <w:rFonts w:ascii="Arial Narrow" w:hAnsi="Arial Narrow"/>
        </w:rPr>
        <w:t xml:space="preserve"> ini mendapatkan pen</w:t>
      </w:r>
      <w:r>
        <w:rPr>
          <w:rFonts w:ascii="Arial Narrow" w:hAnsi="Arial Narrow"/>
        </w:rPr>
        <w:t>ilaian dengan grafik presentase</w:t>
      </w:r>
      <w:r>
        <w:rPr>
          <w:rFonts w:ascii="Arial Narrow" w:hAnsi="Arial Narrow"/>
          <w:lang w:val="id-ID"/>
        </w:rPr>
        <w:t xml:space="preserve"> seperti pada</w:t>
      </w:r>
      <w:r>
        <w:rPr>
          <w:rFonts w:ascii="Arial Narrow" w:hAnsi="Arial Narrow"/>
        </w:rPr>
        <w:t xml:space="preserve"> Gambar </w:t>
      </w:r>
      <w:r>
        <w:rPr>
          <w:rFonts w:ascii="Arial Narrow" w:hAnsi="Arial Narrow"/>
          <w:lang w:val="id-ID"/>
        </w:rPr>
        <w:t>7:</w:t>
      </w:r>
    </w:p>
    <w:p w:rsidR="00E0528C" w:rsidRDefault="00F95782" w:rsidP="00E0528C">
      <w:pPr>
        <w:pStyle w:val="BodyText"/>
        <w:spacing w:line="276" w:lineRule="auto"/>
        <w:ind w:left="142" w:right="44" w:firstLine="425"/>
        <w:jc w:val="center"/>
        <w:rPr>
          <w:lang w:val="id-ID"/>
        </w:rPr>
      </w:pPr>
      <w:r w:rsidRPr="00F95782">
        <w:pict>
          <v:group id="_x0000_s1266" style="width:327.85pt;height:151pt;mso-position-horizontal-relative:char;mso-position-vertical-relative:line" coordsize="4652,2352">
            <v:rect id="_x0000_s1267" style="position:absolute;left:1243;top:342;width:593;height:864" fillcolor="#5b9bd4" stroked="f"/>
            <v:rect id="_x0000_s1268" style="position:absolute;left:1243;top:342;width:593;height:864" filled="f" strokecolor="white" strokeweight=".5pt"/>
            <v:rect id="_x0000_s1269" style="position:absolute;left:1836;top:620;width:593;height:585" fillcolor="#ec7c30" stroked="f"/>
            <v:rect id="_x0000_s1270" style="position:absolute;left:1836;top:620;width:593;height:585" filled="f" strokecolor="white" strokeweight=".5pt"/>
            <v:rect id="_x0000_s1271" style="position:absolute;left:2429;top:915;width:593;height:290" fillcolor="#a4a4a4" stroked="f"/>
            <v:rect id="_x0000_s1272" style="position:absolute;left:2429;top:915;width:593;height:290" filled="f" strokecolor="white" strokeweight=".5pt"/>
            <v:line id="_x0000_s1273" style="position:absolute" from="1021,1206" to="1021,227" strokecolor="#888" strokeweight=".5pt"/>
            <v:line id="_x0000_s1274" style="position:absolute" from="1021,1206" to="3243,1206" strokecolor="#888" strokeweight=".5pt"/>
            <v:rect id="_x0000_s1275" style="position:absolute;left:3567;top:350;width:118;height:118" fillcolor="#5b9bd4" stroked="f"/>
            <v:rect id="_x0000_s1276" style="position:absolute;left:3567;top:350;width:118;height:118" filled="f" strokecolor="white" strokeweight=".5pt"/>
            <v:rect id="_x0000_s1277" style="position:absolute;left:3567;top:987;width:118;height:118" fillcolor="#ec7c30" stroked="f"/>
            <v:rect id="_x0000_s1278" style="position:absolute;left:3567;top:1625;width:118;height:118" fillcolor="#a4a4a4" stroked="f"/>
            <v:rect id="_x0000_s1279" style="position:absolute;left:5;top:5;width:4642;height:2342" filled="f" strokecolor="#888" strokeweight=".5pt"/>
            <v:shapetype id="_x0000_t202" coordsize="21600,21600" o:spt="202" path="m,l,21600r21600,l21600,xe">
              <v:stroke joinstyle="miter"/>
              <v:path gradientshapeok="t" o:connecttype="rect"/>
            </v:shapetype>
            <v:shape id="_x0000_s1280" type="#_x0000_t202" style="position:absolute;left:135;top:136;width:720;height:1178" filled="f" stroked="f">
              <v:textbox inset="0,0,0,0">
                <w:txbxContent>
                  <w:p w:rsidR="00E0528C" w:rsidRDefault="00E0528C" w:rsidP="00E0528C">
                    <w:pPr>
                      <w:spacing w:line="194" w:lineRule="exact"/>
                      <w:ind w:right="18"/>
                      <w:jc w:val="center"/>
                      <w:rPr>
                        <w:rFonts w:ascii="Trebuchet MS"/>
                        <w:sz w:val="20"/>
                      </w:rPr>
                    </w:pPr>
                    <w:r>
                      <w:rPr>
                        <w:rFonts w:ascii="Trebuchet MS"/>
                        <w:w w:val="95"/>
                        <w:sz w:val="20"/>
                      </w:rPr>
                      <w:t>100.00%</w:t>
                    </w:r>
                  </w:p>
                  <w:p w:rsidR="00E0528C" w:rsidRDefault="00E0528C" w:rsidP="00E0528C">
                    <w:pPr>
                      <w:spacing w:before="12"/>
                      <w:ind w:left="89" w:right="8"/>
                      <w:jc w:val="center"/>
                      <w:rPr>
                        <w:rFonts w:ascii="Trebuchet MS"/>
                        <w:sz w:val="20"/>
                      </w:rPr>
                    </w:pPr>
                    <w:r>
                      <w:rPr>
                        <w:rFonts w:ascii="Trebuchet MS"/>
                        <w:w w:val="95"/>
                        <w:sz w:val="20"/>
                      </w:rPr>
                      <w:t>95.00%</w:t>
                    </w:r>
                  </w:p>
                  <w:p w:rsidR="00E0528C" w:rsidRDefault="00E0528C" w:rsidP="00E0528C">
                    <w:pPr>
                      <w:spacing w:before="12"/>
                      <w:ind w:left="89" w:right="8"/>
                      <w:jc w:val="center"/>
                      <w:rPr>
                        <w:rFonts w:ascii="Trebuchet MS"/>
                        <w:sz w:val="20"/>
                      </w:rPr>
                    </w:pPr>
                    <w:r>
                      <w:rPr>
                        <w:rFonts w:ascii="Trebuchet MS"/>
                        <w:w w:val="95"/>
                        <w:sz w:val="20"/>
                      </w:rPr>
                      <w:t>90.00%</w:t>
                    </w:r>
                  </w:p>
                  <w:p w:rsidR="00E0528C" w:rsidRDefault="00E0528C" w:rsidP="00E0528C">
                    <w:pPr>
                      <w:spacing w:before="13"/>
                      <w:ind w:left="89" w:right="8"/>
                      <w:jc w:val="center"/>
                      <w:rPr>
                        <w:rFonts w:ascii="Trebuchet MS"/>
                        <w:sz w:val="20"/>
                      </w:rPr>
                    </w:pPr>
                    <w:r>
                      <w:rPr>
                        <w:rFonts w:ascii="Trebuchet MS"/>
                        <w:w w:val="95"/>
                        <w:sz w:val="20"/>
                      </w:rPr>
                      <w:t>85.00%</w:t>
                    </w:r>
                  </w:p>
                  <w:p w:rsidR="00E0528C" w:rsidRDefault="00E0528C" w:rsidP="00E0528C">
                    <w:pPr>
                      <w:spacing w:before="12"/>
                      <w:ind w:left="89" w:right="8"/>
                      <w:jc w:val="center"/>
                      <w:rPr>
                        <w:rFonts w:ascii="Trebuchet MS"/>
                        <w:sz w:val="20"/>
                      </w:rPr>
                    </w:pPr>
                    <w:r>
                      <w:rPr>
                        <w:rFonts w:ascii="Trebuchet MS"/>
                        <w:w w:val="95"/>
                        <w:sz w:val="20"/>
                      </w:rPr>
                      <w:t>80.00%</w:t>
                    </w:r>
                  </w:p>
                </w:txbxContent>
              </v:textbox>
            </v:shape>
            <v:shape id="_x0000_s1281" type="#_x0000_t202" style="position:absolute;left:1321;top:77;width:617;height:200" filled="f" stroked="f">
              <v:textbox inset="0,0,0,0">
                <w:txbxContent>
                  <w:p w:rsidR="00E0528C" w:rsidRDefault="00E0528C" w:rsidP="00E0528C">
                    <w:pPr>
                      <w:spacing w:line="194" w:lineRule="exact"/>
                      <w:rPr>
                        <w:rFonts w:ascii="Trebuchet MS"/>
                        <w:sz w:val="20"/>
                      </w:rPr>
                    </w:pPr>
                    <w:r>
                      <w:rPr>
                        <w:rFonts w:ascii="Trebuchet MS"/>
                        <w:w w:val="95"/>
                        <w:sz w:val="20"/>
                      </w:rPr>
                      <w:t>97.65%</w:t>
                    </w:r>
                  </w:p>
                </w:txbxContent>
              </v:textbox>
            </v:shape>
            <v:shape id="_x0000_s1282" type="#_x0000_t202" style="position:absolute;left:1929;top:328;width:617;height:200" filled="f" stroked="f">
              <v:textbox inset="0,0,0,0">
                <w:txbxContent>
                  <w:p w:rsidR="00E0528C" w:rsidRDefault="00E0528C" w:rsidP="00E0528C">
                    <w:pPr>
                      <w:spacing w:line="194" w:lineRule="exact"/>
                      <w:rPr>
                        <w:rFonts w:ascii="Trebuchet MS"/>
                        <w:sz w:val="20"/>
                      </w:rPr>
                    </w:pPr>
                    <w:r>
                      <w:rPr>
                        <w:rFonts w:ascii="Trebuchet MS"/>
                        <w:w w:val="95"/>
                        <w:sz w:val="20"/>
                      </w:rPr>
                      <w:t>91.96%</w:t>
                    </w:r>
                  </w:p>
                </w:txbxContent>
              </v:textbox>
            </v:shape>
            <v:shape id="_x0000_s1283" type="#_x0000_t202" style="position:absolute;left:2570;top:612;width:617;height:200" filled="f" stroked="f">
              <v:textbox inset="0,0,0,0">
                <w:txbxContent>
                  <w:p w:rsidR="00E0528C" w:rsidRDefault="00E0528C" w:rsidP="00E0528C">
                    <w:pPr>
                      <w:spacing w:line="194" w:lineRule="exact"/>
                      <w:rPr>
                        <w:rFonts w:ascii="Trebuchet MS"/>
                        <w:sz w:val="20"/>
                      </w:rPr>
                    </w:pPr>
                    <w:r>
                      <w:rPr>
                        <w:rFonts w:ascii="Trebuchet MS"/>
                        <w:w w:val="95"/>
                        <w:sz w:val="20"/>
                      </w:rPr>
                      <w:t>85.90%</w:t>
                    </w:r>
                  </w:p>
                </w:txbxContent>
              </v:textbox>
            </v:shape>
            <v:shape id="_x0000_s1284" type="#_x0000_t202" style="position:absolute;left:1350;top:1354;width:1586;height:869" filled="f" stroked="f">
              <v:textbox inset="0,0,0,0">
                <w:txbxContent>
                  <w:p w:rsidR="00E0528C" w:rsidRDefault="00E0528C" w:rsidP="00E0528C">
                    <w:pPr>
                      <w:spacing w:line="252" w:lineRule="auto"/>
                      <w:ind w:right="18"/>
                      <w:jc w:val="center"/>
                      <w:rPr>
                        <w:b/>
                        <w:sz w:val="24"/>
                      </w:rPr>
                    </w:pPr>
                    <w:r>
                      <w:rPr>
                        <w:b/>
                        <w:w w:val="110"/>
                        <w:sz w:val="24"/>
                      </w:rPr>
                      <w:t>Hasil</w:t>
                    </w:r>
                    <w:r>
                      <w:rPr>
                        <w:b/>
                        <w:spacing w:val="-14"/>
                        <w:w w:val="110"/>
                        <w:sz w:val="24"/>
                      </w:rPr>
                      <w:t xml:space="preserve"> </w:t>
                    </w:r>
                    <w:r>
                      <w:rPr>
                        <w:b/>
                        <w:w w:val="110"/>
                        <w:sz w:val="24"/>
                      </w:rPr>
                      <w:t xml:space="preserve">Validasi Media </w:t>
                    </w:r>
                    <w:r>
                      <w:rPr>
                        <w:b/>
                        <w:w w:val="105"/>
                        <w:sz w:val="24"/>
                      </w:rPr>
                      <w:t>Pembelajaran</w:t>
                    </w:r>
                  </w:p>
                </w:txbxContent>
              </v:textbox>
            </v:shape>
            <v:shape id="_x0000_s1285" type="#_x0000_t202" style="position:absolute;left:3737;top:269;width:729;height:1807" filled="f" stroked="f">
              <v:textbox inset="0,0,0,0">
                <w:txbxContent>
                  <w:p w:rsidR="00E0528C" w:rsidRDefault="00E0528C" w:rsidP="00E0528C">
                    <w:pPr>
                      <w:spacing w:line="252" w:lineRule="auto"/>
                      <w:ind w:right="35"/>
                      <w:rPr>
                        <w:b/>
                      </w:rPr>
                    </w:pPr>
                    <w:r>
                      <w:rPr>
                        <w:b/>
                        <w:w w:val="110"/>
                      </w:rPr>
                      <w:t xml:space="preserve">Aspek </w:t>
                    </w:r>
                    <w:r>
                      <w:rPr>
                        <w:b/>
                        <w:spacing w:val="-1"/>
                        <w:w w:val="105"/>
                      </w:rPr>
                      <w:t>Materi</w:t>
                    </w:r>
                  </w:p>
                  <w:p w:rsidR="00E0528C" w:rsidRDefault="00E0528C" w:rsidP="00E0528C">
                    <w:pPr>
                      <w:spacing w:before="105" w:line="252" w:lineRule="auto"/>
                      <w:ind w:right="9"/>
                      <w:rPr>
                        <w:b/>
                      </w:rPr>
                    </w:pPr>
                    <w:r>
                      <w:rPr>
                        <w:b/>
                        <w:w w:val="110"/>
                      </w:rPr>
                      <w:t>Aspek Desain</w:t>
                    </w:r>
                  </w:p>
                  <w:p w:rsidR="00E0528C" w:rsidRDefault="00E0528C" w:rsidP="00E0528C">
                    <w:pPr>
                      <w:spacing w:before="106" w:line="252" w:lineRule="auto"/>
                      <w:ind w:right="15"/>
                      <w:rPr>
                        <w:b/>
                      </w:rPr>
                    </w:pPr>
                    <w:r>
                      <w:rPr>
                        <w:b/>
                        <w:w w:val="110"/>
                      </w:rPr>
                      <w:t xml:space="preserve">Aspek </w:t>
                    </w:r>
                    <w:r>
                      <w:rPr>
                        <w:b/>
                        <w:w w:val="105"/>
                      </w:rPr>
                      <w:t>bahasa</w:t>
                    </w:r>
                  </w:p>
                </w:txbxContent>
              </v:textbox>
            </v:shape>
            <w10:wrap type="none"/>
            <w10:anchorlock/>
          </v:group>
        </w:pict>
      </w:r>
    </w:p>
    <w:p w:rsidR="00E0528C" w:rsidRDefault="00E0528C" w:rsidP="00E0528C">
      <w:pPr>
        <w:pStyle w:val="BodyText"/>
        <w:spacing w:line="276" w:lineRule="auto"/>
        <w:ind w:left="1134" w:right="44" w:hanging="1134"/>
        <w:jc w:val="center"/>
        <w:rPr>
          <w:rFonts w:ascii="Arial Narrow" w:hAnsi="Arial Narrow"/>
          <w:lang w:val="id-ID"/>
        </w:rPr>
      </w:pPr>
      <w:r>
        <w:rPr>
          <w:rFonts w:ascii="Arial Narrow" w:hAnsi="Arial Narrow"/>
          <w:b/>
          <w:lang w:val="id-ID"/>
        </w:rPr>
        <w:t>Grafik</w:t>
      </w:r>
      <w:r w:rsidRPr="00D2549C">
        <w:rPr>
          <w:rFonts w:ascii="Arial Narrow" w:hAnsi="Arial Narrow"/>
          <w:b/>
          <w:lang w:val="id-ID"/>
        </w:rPr>
        <w:t xml:space="preserve"> </w:t>
      </w:r>
      <w:r>
        <w:rPr>
          <w:rFonts w:ascii="Arial Narrow" w:hAnsi="Arial Narrow"/>
          <w:b/>
          <w:lang w:val="id-ID"/>
        </w:rPr>
        <w:t>2</w:t>
      </w:r>
      <w:r w:rsidRPr="00D2549C">
        <w:rPr>
          <w:rFonts w:ascii="Arial Narrow" w:hAnsi="Arial Narrow"/>
          <w:lang w:val="id-ID"/>
        </w:rPr>
        <w:t xml:space="preserve">: </w:t>
      </w:r>
      <w:r>
        <w:rPr>
          <w:rFonts w:ascii="Arial Narrow" w:hAnsi="Arial Narrow"/>
          <w:lang w:val="id-ID"/>
        </w:rPr>
        <w:t>Grafik hasil Validasi Media</w:t>
      </w:r>
    </w:p>
    <w:p w:rsidR="007F1F02" w:rsidRDefault="007F1F02" w:rsidP="00E0528C">
      <w:pPr>
        <w:pStyle w:val="BodyText"/>
        <w:spacing w:line="276" w:lineRule="auto"/>
        <w:ind w:left="1134" w:right="44" w:hanging="1134"/>
        <w:jc w:val="center"/>
        <w:rPr>
          <w:rFonts w:ascii="Arial Narrow" w:hAnsi="Arial Narrow"/>
          <w:lang w:val="id-ID"/>
        </w:rPr>
      </w:pPr>
    </w:p>
    <w:p w:rsidR="00E73058" w:rsidRPr="00E73058" w:rsidRDefault="00E73058" w:rsidP="00E73058">
      <w:pPr>
        <w:pStyle w:val="BodyText"/>
        <w:spacing w:before="1" w:line="276" w:lineRule="auto"/>
        <w:ind w:left="132" w:right="131" w:firstLine="435"/>
        <w:rPr>
          <w:rFonts w:ascii="Arial Narrow" w:hAnsi="Arial Narrow"/>
        </w:rPr>
      </w:pPr>
      <w:proofErr w:type="gramStart"/>
      <w:r w:rsidRPr="00E73058">
        <w:rPr>
          <w:rFonts w:ascii="Arial Narrow" w:hAnsi="Arial Narrow"/>
        </w:rPr>
        <w:t xml:space="preserve">Berdasarkan hasil validasi berupa grafik persentase yang ditunjukkan </w:t>
      </w:r>
      <w:r>
        <w:rPr>
          <w:rFonts w:ascii="Arial Narrow" w:hAnsi="Arial Narrow"/>
          <w:lang w:val="id-ID"/>
        </w:rPr>
        <w:t>pada Grafik 2.</w:t>
      </w:r>
      <w:proofErr w:type="gramEnd"/>
      <w:r>
        <w:rPr>
          <w:rFonts w:ascii="Arial Narrow" w:hAnsi="Arial Narrow"/>
        </w:rPr>
        <w:t xml:space="preserve"> Maka di</w:t>
      </w:r>
      <w:r>
        <w:rPr>
          <w:rFonts w:ascii="Arial Narrow" w:hAnsi="Arial Narrow"/>
          <w:lang w:val="id-ID"/>
        </w:rPr>
        <w:t xml:space="preserve"> dapat</w:t>
      </w:r>
      <w:r w:rsidRPr="00E73058">
        <w:rPr>
          <w:rFonts w:ascii="Arial Narrow" w:hAnsi="Arial Narrow"/>
        </w:rPr>
        <w:t xml:space="preserve"> persentase validita</w:t>
      </w:r>
      <w:r>
        <w:rPr>
          <w:rFonts w:ascii="Arial Narrow" w:hAnsi="Arial Narrow"/>
        </w:rPr>
        <w:t>s media pembelajaran sebagai berikut</w:t>
      </w:r>
      <w:r w:rsidRPr="00E73058">
        <w:rPr>
          <w:rFonts w:ascii="Arial Narrow" w:hAnsi="Arial Narrow"/>
        </w:rPr>
        <w:t>: aspek materi memperoleh persentase sebesar 97</w:t>
      </w:r>
      <w:proofErr w:type="gramStart"/>
      <w:r w:rsidRPr="00E73058">
        <w:rPr>
          <w:rFonts w:ascii="Arial Narrow" w:hAnsi="Arial Narrow"/>
        </w:rPr>
        <w:t>,65</w:t>
      </w:r>
      <w:proofErr w:type="gramEnd"/>
      <w:r w:rsidRPr="00E73058">
        <w:rPr>
          <w:rFonts w:ascii="Arial Narrow" w:hAnsi="Arial Narrow"/>
        </w:rPr>
        <w:t>%, aspek ilust</w:t>
      </w:r>
      <w:r>
        <w:rPr>
          <w:rFonts w:ascii="Arial Narrow" w:hAnsi="Arial Narrow"/>
        </w:rPr>
        <w:t>rasi media</w:t>
      </w:r>
      <w:r w:rsidRPr="00E73058">
        <w:rPr>
          <w:rFonts w:ascii="Arial Narrow" w:hAnsi="Arial Narrow"/>
        </w:rPr>
        <w:t xml:space="preserve"> sebesar 91,96%, </w:t>
      </w:r>
      <w:r>
        <w:rPr>
          <w:rFonts w:ascii="Arial Narrow" w:hAnsi="Arial Narrow"/>
          <w:lang w:val="id-ID"/>
        </w:rPr>
        <w:t xml:space="preserve">dan </w:t>
      </w:r>
      <w:r w:rsidRPr="00E73058">
        <w:rPr>
          <w:rFonts w:ascii="Arial Narrow" w:hAnsi="Arial Narrow"/>
        </w:rPr>
        <w:t>aspek bahasa sebesar 85.90%.</w:t>
      </w:r>
    </w:p>
    <w:p w:rsidR="00E73058" w:rsidRPr="00E73058" w:rsidRDefault="00E73058" w:rsidP="00E73058">
      <w:pPr>
        <w:pStyle w:val="BodyText"/>
        <w:spacing w:line="276" w:lineRule="auto"/>
        <w:ind w:left="132" w:right="133" w:firstLine="435"/>
        <w:rPr>
          <w:rFonts w:ascii="Arial Narrow" w:hAnsi="Arial Narrow"/>
          <w:lang w:val="id-ID"/>
        </w:rPr>
      </w:pPr>
      <w:r>
        <w:rPr>
          <w:rFonts w:ascii="Arial Narrow" w:hAnsi="Arial Narrow"/>
        </w:rPr>
        <w:t xml:space="preserve">Dari ketiga aspek </w:t>
      </w:r>
      <w:r>
        <w:rPr>
          <w:rFonts w:ascii="Arial Narrow" w:hAnsi="Arial Narrow"/>
          <w:lang w:val="id-ID"/>
        </w:rPr>
        <w:t>di atas</w:t>
      </w:r>
      <w:r w:rsidRPr="00E73058">
        <w:rPr>
          <w:rFonts w:ascii="Arial Narrow" w:hAnsi="Arial Narrow"/>
        </w:rPr>
        <w:t xml:space="preserve"> dapat diambil sebuah nila</w:t>
      </w:r>
      <w:r>
        <w:rPr>
          <w:rFonts w:ascii="Arial Narrow" w:hAnsi="Arial Narrow"/>
        </w:rPr>
        <w:t>i rata-rata untuk validitas</w:t>
      </w:r>
      <w:r w:rsidRPr="00E73058">
        <w:rPr>
          <w:rFonts w:ascii="Arial Narrow" w:hAnsi="Arial Narrow"/>
        </w:rPr>
        <w:t xml:space="preserve"> media pembelajaran yang dikembangkan sebesar 91</w:t>
      </w:r>
      <w:proofErr w:type="gramStart"/>
      <w:r w:rsidRPr="00E73058">
        <w:rPr>
          <w:rFonts w:ascii="Arial Narrow" w:hAnsi="Arial Narrow"/>
        </w:rPr>
        <w:t>,83</w:t>
      </w:r>
      <w:proofErr w:type="gramEnd"/>
      <w:r w:rsidRPr="00E73058">
        <w:rPr>
          <w:rFonts w:ascii="Arial Narrow" w:hAnsi="Arial Narrow"/>
        </w:rPr>
        <w:t xml:space="preserve">%. </w:t>
      </w:r>
      <w:r>
        <w:rPr>
          <w:rFonts w:ascii="Arial Narrow" w:hAnsi="Arial Narrow"/>
          <w:lang w:val="id-ID"/>
        </w:rPr>
        <w:t>Mengacu pada</w:t>
      </w:r>
      <w:r>
        <w:rPr>
          <w:rFonts w:ascii="Arial Narrow" w:hAnsi="Arial Narrow"/>
        </w:rPr>
        <w:t xml:space="preserve"> tabel kriteria penilaian </w:t>
      </w:r>
      <w:r>
        <w:rPr>
          <w:rFonts w:ascii="Arial Narrow" w:hAnsi="Arial Narrow"/>
          <w:lang w:val="id-ID"/>
        </w:rPr>
        <w:t>bisa</w:t>
      </w:r>
      <w:r w:rsidRPr="00E73058">
        <w:rPr>
          <w:rFonts w:ascii="Arial Narrow" w:hAnsi="Arial Narrow"/>
        </w:rPr>
        <w:t xml:space="preserve"> dikategorikan </w:t>
      </w:r>
      <w:r>
        <w:rPr>
          <w:rFonts w:ascii="Arial Narrow" w:hAnsi="Arial Narrow"/>
          <w:lang w:val="id-ID"/>
        </w:rPr>
        <w:t>dengan</w:t>
      </w:r>
      <w:r w:rsidRPr="00E73058">
        <w:rPr>
          <w:rFonts w:ascii="Arial Narrow" w:hAnsi="Arial Narrow"/>
        </w:rPr>
        <w:t xml:space="preserve"> kategori “Sangat</w:t>
      </w:r>
      <w:r w:rsidRPr="00E73058">
        <w:rPr>
          <w:rFonts w:ascii="Arial Narrow" w:hAnsi="Arial Narrow"/>
          <w:spacing w:val="-1"/>
        </w:rPr>
        <w:t xml:space="preserve"> </w:t>
      </w:r>
      <w:r w:rsidRPr="00E73058">
        <w:rPr>
          <w:rFonts w:ascii="Arial Narrow" w:hAnsi="Arial Narrow"/>
        </w:rPr>
        <w:t>Valid”.</w:t>
      </w:r>
    </w:p>
    <w:p w:rsidR="00E73058" w:rsidRDefault="00E73058" w:rsidP="00E73058">
      <w:pPr>
        <w:pStyle w:val="BodyText"/>
        <w:spacing w:before="1" w:line="276" w:lineRule="auto"/>
        <w:ind w:left="132" w:right="131" w:firstLine="435"/>
        <w:rPr>
          <w:rFonts w:ascii="Arial Narrow" w:hAnsi="Arial Narrow"/>
          <w:lang w:val="id-ID"/>
        </w:rPr>
      </w:pPr>
      <w:r w:rsidRPr="00E73058">
        <w:rPr>
          <w:rFonts w:ascii="Arial Narrow" w:hAnsi="Arial Narrow"/>
        </w:rPr>
        <w:t xml:space="preserve">Hasil validasi lembar angket respon guru pada </w:t>
      </w:r>
      <w:r>
        <w:rPr>
          <w:rFonts w:ascii="Arial Narrow" w:hAnsi="Arial Narrow"/>
          <w:lang w:val="id-ID"/>
        </w:rPr>
        <w:t xml:space="preserve">sub pokok bahasan gejala-gejala </w:t>
      </w:r>
      <w:r w:rsidRPr="00E73058">
        <w:rPr>
          <w:rFonts w:ascii="Arial Narrow" w:hAnsi="Arial Narrow"/>
        </w:rPr>
        <w:t>di</w:t>
      </w:r>
      <w:r>
        <w:rPr>
          <w:rFonts w:ascii="Arial Narrow" w:hAnsi="Arial Narrow"/>
          <w:lang w:val="id-ID"/>
        </w:rPr>
        <w:t xml:space="preserve"> Atmosfer dan Hidrosfer pada</w:t>
      </w:r>
      <w:r w:rsidRPr="00E73058">
        <w:rPr>
          <w:rFonts w:ascii="Arial Narrow" w:hAnsi="Arial Narrow"/>
        </w:rPr>
        <w:t xml:space="preserve"> </w:t>
      </w:r>
      <w:r w:rsidRPr="00470C81">
        <w:rPr>
          <w:rFonts w:ascii="Arial Narrow" w:hAnsi="Arial Narrow"/>
          <w:lang w:val="id-ID"/>
        </w:rPr>
        <w:t>SMP Islam Saadatul Islamiyah Tembeng Putik</w:t>
      </w:r>
      <w:r w:rsidRPr="00E73058">
        <w:rPr>
          <w:rFonts w:ascii="Arial Narrow" w:hAnsi="Arial Narrow"/>
        </w:rPr>
        <w:t xml:space="preserve"> ini mendapatkan penilaian dengan grafik presentase</w:t>
      </w:r>
      <w:r>
        <w:rPr>
          <w:rFonts w:ascii="Arial Narrow" w:hAnsi="Arial Narrow"/>
          <w:lang w:val="id-ID"/>
        </w:rPr>
        <w:t>berikut:</w:t>
      </w:r>
    </w:p>
    <w:p w:rsidR="00E73058" w:rsidRPr="00E73058" w:rsidRDefault="00F95782" w:rsidP="00E73058">
      <w:pPr>
        <w:pStyle w:val="BodyText"/>
        <w:spacing w:before="1" w:line="276" w:lineRule="auto"/>
        <w:ind w:left="132" w:right="131" w:firstLine="435"/>
        <w:jc w:val="center"/>
        <w:rPr>
          <w:rFonts w:ascii="Arial Narrow" w:hAnsi="Arial Narrow"/>
          <w:lang w:val="id-ID"/>
        </w:rPr>
      </w:pPr>
      <w:r w:rsidRPr="00F95782">
        <w:pict>
          <v:group id="_x0000_s1286" style="width:301.25pt;height:151.15pt;mso-position-horizontal-relative:char;mso-position-vertical-relative:line" coordsize="4646,2331">
            <v:rect id="_x0000_s1287" style="position:absolute;left:5;top:5;width:4636;height:2321" stroked="f"/>
            <v:rect id="_x0000_s1288" style="position:absolute;left:1249;top:1251;width:610;height:512" fillcolor="#5b9bd4" stroked="f"/>
            <v:rect id="_x0000_s1289" style="position:absolute;left:1249;top:1251;width:610;height:512" filled="f" strokecolor="white" strokeweight=".5pt"/>
            <v:rect id="_x0000_s1290" style="position:absolute;left:1859;top:611;width:608;height:1153" fillcolor="#ec7c30" stroked="f"/>
            <v:rect id="_x0000_s1291" style="position:absolute;left:1859;top:611;width:608;height:1153" filled="f" strokecolor="white" strokeweight=".5pt"/>
            <v:line id="_x0000_s1292" style="position:absolute" from="1021,1763" to="1021,227" strokecolor="#888" strokeweight=".5pt"/>
            <v:line id="_x0000_s1293" style="position:absolute" from="1021,1763" to="2696,1763" strokecolor="#888" strokeweight=".5pt"/>
            <v:rect id="_x0000_s1294" style="position:absolute;left:3010;top:507;width:100;height:100" fillcolor="#5b9bd4" stroked="f"/>
            <v:rect id="_x0000_s1295" style="position:absolute;left:3010;top:507;width:100;height:100" filled="f" strokecolor="white" strokeweight=".5pt"/>
            <v:rect id="_x0000_s1296" style="position:absolute;left:3010;top:1285;width:100;height:100" fillcolor="#ec7c30" stroked="f"/>
            <v:rect id="_x0000_s1297" style="position:absolute;left:3010;top:1285;width:100;height:100" filled="f" strokecolor="white" strokeweight=".5pt"/>
            <v:rect id="_x0000_s1298" style="position:absolute;left:5;top:5;width:4636;height:2321" filled="f" strokecolor="#888" strokeweight=".5pt"/>
            <v:shape id="_x0000_s1299" type="#_x0000_t202" style="position:absolute;left:136;top:135;width:720;height:200" filled="f" stroked="f">
              <v:textbox inset="0,0,0,0">
                <w:txbxContent>
                  <w:p w:rsidR="00E73058" w:rsidRDefault="00E73058" w:rsidP="00E73058">
                    <w:pPr>
                      <w:spacing w:line="194" w:lineRule="exact"/>
                      <w:rPr>
                        <w:rFonts w:ascii="Trebuchet MS"/>
                        <w:sz w:val="20"/>
                      </w:rPr>
                    </w:pPr>
                    <w:r>
                      <w:rPr>
                        <w:rFonts w:ascii="Trebuchet MS"/>
                        <w:w w:val="95"/>
                        <w:sz w:val="20"/>
                      </w:rPr>
                      <w:t>100.00%</w:t>
                    </w:r>
                  </w:p>
                </w:txbxContent>
              </v:textbox>
            </v:shape>
            <v:shape id="_x0000_s1300" type="#_x0000_t202" style="position:absolute;left:1961;top:318;width:617;height:200" filled="f" stroked="f">
              <v:textbox inset="0,0,0,0">
                <w:txbxContent>
                  <w:p w:rsidR="00E73058" w:rsidRDefault="00E73058" w:rsidP="00E73058">
                    <w:pPr>
                      <w:spacing w:line="194" w:lineRule="exact"/>
                      <w:rPr>
                        <w:rFonts w:ascii="Trebuchet MS"/>
                        <w:sz w:val="20"/>
                      </w:rPr>
                    </w:pPr>
                    <w:r>
                      <w:rPr>
                        <w:rFonts w:ascii="Trebuchet MS"/>
                        <w:w w:val="95"/>
                        <w:sz w:val="20"/>
                      </w:rPr>
                      <w:t>96.25%</w:t>
                    </w:r>
                  </w:p>
                </w:txbxContent>
              </v:textbox>
            </v:shape>
            <v:shape id="_x0000_s1301" type="#_x0000_t202" style="position:absolute;left:237;top:647;width:619;height:200" filled="f" stroked="f">
              <v:textbox inset="0,0,0,0">
                <w:txbxContent>
                  <w:p w:rsidR="00E73058" w:rsidRDefault="00E73058" w:rsidP="00E73058">
                    <w:pPr>
                      <w:spacing w:line="194" w:lineRule="exact"/>
                      <w:rPr>
                        <w:rFonts w:ascii="Trebuchet MS"/>
                        <w:sz w:val="20"/>
                      </w:rPr>
                    </w:pPr>
                    <w:r>
                      <w:rPr>
                        <w:rFonts w:ascii="Trebuchet MS"/>
                        <w:w w:val="95"/>
                        <w:sz w:val="20"/>
                      </w:rPr>
                      <w:t>95.00%</w:t>
                    </w:r>
                  </w:p>
                </w:txbxContent>
              </v:textbox>
            </v:shape>
            <v:shape id="_x0000_s1302" type="#_x0000_t202" style="position:absolute;left:3154;top:442;width:1047;height:451" filled="f" stroked="f">
              <v:textbox inset="0,0,0,0">
                <w:txbxContent>
                  <w:p w:rsidR="00E73058" w:rsidRDefault="00E73058" w:rsidP="00E73058">
                    <w:pPr>
                      <w:ind w:right="-2"/>
                      <w:rPr>
                        <w:b/>
                        <w:sz w:val="20"/>
                      </w:rPr>
                    </w:pPr>
                    <w:r>
                      <w:rPr>
                        <w:b/>
                        <w:sz w:val="20"/>
                      </w:rPr>
                      <w:t>Aspek Hasil Produk</w:t>
                    </w:r>
                  </w:p>
                </w:txbxContent>
              </v:textbox>
            </v:shape>
            <v:shape id="_x0000_s1303" type="#_x0000_t202" style="position:absolute;left:1169;top:978;width:617;height:200" filled="f" stroked="f">
              <v:textbox inset="0,0,0,0">
                <w:txbxContent>
                  <w:p w:rsidR="00E73058" w:rsidRDefault="00E73058" w:rsidP="00E73058">
                    <w:pPr>
                      <w:spacing w:line="194" w:lineRule="exact"/>
                      <w:rPr>
                        <w:rFonts w:ascii="Trebuchet MS"/>
                        <w:sz w:val="20"/>
                      </w:rPr>
                    </w:pPr>
                    <w:r>
                      <w:rPr>
                        <w:rFonts w:ascii="Trebuchet MS"/>
                        <w:w w:val="95"/>
                        <w:sz w:val="20"/>
                      </w:rPr>
                      <w:t>90.00%</w:t>
                    </w:r>
                  </w:p>
                </w:txbxContent>
              </v:textbox>
            </v:shape>
            <v:shape id="_x0000_s1304" type="#_x0000_t202" style="position:absolute;left:237;top:1159;width:619;height:711" filled="f" stroked="f">
              <v:textbox inset="0,0,0,0">
                <w:txbxContent>
                  <w:p w:rsidR="00E73058" w:rsidRDefault="00E73058" w:rsidP="00E73058">
                    <w:pPr>
                      <w:spacing w:line="194" w:lineRule="exact"/>
                      <w:rPr>
                        <w:rFonts w:ascii="Trebuchet MS"/>
                        <w:sz w:val="20"/>
                      </w:rPr>
                    </w:pPr>
                    <w:r>
                      <w:rPr>
                        <w:rFonts w:ascii="Trebuchet MS"/>
                        <w:w w:val="95"/>
                        <w:sz w:val="20"/>
                      </w:rPr>
                      <w:t>90.00%</w:t>
                    </w:r>
                  </w:p>
                  <w:p w:rsidR="00E73058" w:rsidRDefault="00E73058" w:rsidP="00E73058">
                    <w:pPr>
                      <w:spacing w:before="3"/>
                      <w:rPr>
                        <w:sz w:val="24"/>
                      </w:rPr>
                    </w:pPr>
                  </w:p>
                  <w:p w:rsidR="00E73058" w:rsidRDefault="00E73058" w:rsidP="00E73058">
                    <w:pPr>
                      <w:rPr>
                        <w:rFonts w:ascii="Trebuchet MS"/>
                        <w:sz w:val="20"/>
                      </w:rPr>
                    </w:pPr>
                    <w:r>
                      <w:rPr>
                        <w:rFonts w:ascii="Trebuchet MS"/>
                        <w:w w:val="95"/>
                        <w:sz w:val="20"/>
                      </w:rPr>
                      <w:t>85.00%</w:t>
                    </w:r>
                  </w:p>
                </w:txbxContent>
              </v:textbox>
            </v:shape>
            <v:shape id="_x0000_s1305" type="#_x0000_t202" style="position:absolute;left:3154;top:1220;width:1318;height:681" filled="f" stroked="f">
              <v:textbox inset="0,0,0,0">
                <w:txbxContent>
                  <w:p w:rsidR="00E73058" w:rsidRDefault="00E73058" w:rsidP="00E73058">
                    <w:pPr>
                      <w:rPr>
                        <w:b/>
                        <w:sz w:val="20"/>
                      </w:rPr>
                    </w:pPr>
                    <w:r>
                      <w:rPr>
                        <w:b/>
                        <w:sz w:val="20"/>
                      </w:rPr>
                      <w:t xml:space="preserve">Aspek </w:t>
                    </w:r>
                    <w:r>
                      <w:rPr>
                        <w:b/>
                        <w:w w:val="95"/>
                        <w:sz w:val="20"/>
                      </w:rPr>
                      <w:t xml:space="preserve">Keefektifitasan </w:t>
                    </w:r>
                    <w:r>
                      <w:rPr>
                        <w:b/>
                        <w:sz w:val="20"/>
                      </w:rPr>
                      <w:t>Bagi Guru</w:t>
                    </w:r>
                  </w:p>
                </w:txbxContent>
              </v:textbox>
            </v:shape>
            <v:shape id="_x0000_s1306" type="#_x0000_t202" style="position:absolute;left:1123;top:1910;width:1494;height:290" filled="f" stroked="f">
              <v:textbox inset="0,0,0,0">
                <w:txbxContent>
                  <w:p w:rsidR="00E73058" w:rsidRDefault="00E73058" w:rsidP="00E73058">
                    <w:pPr>
                      <w:spacing w:line="274" w:lineRule="exact"/>
                      <w:rPr>
                        <w:b/>
                        <w:sz w:val="24"/>
                      </w:rPr>
                    </w:pPr>
                    <w:r>
                      <w:rPr>
                        <w:b/>
                        <w:w w:val="105"/>
                        <w:sz w:val="24"/>
                      </w:rPr>
                      <w:t>Respon Guru</w:t>
                    </w:r>
                  </w:p>
                </w:txbxContent>
              </v:textbox>
            </v:shape>
            <w10:wrap type="none"/>
            <w10:anchorlock/>
          </v:group>
        </w:pict>
      </w:r>
    </w:p>
    <w:p w:rsidR="00A61AAC" w:rsidRDefault="00425D15" w:rsidP="00425D15">
      <w:pPr>
        <w:pStyle w:val="BodyText"/>
        <w:spacing w:line="276" w:lineRule="auto"/>
        <w:ind w:left="1134" w:right="44" w:hanging="1134"/>
        <w:jc w:val="center"/>
        <w:rPr>
          <w:rFonts w:ascii="Arial Narrow" w:hAnsi="Arial Narrow"/>
          <w:lang w:val="id-ID"/>
        </w:rPr>
      </w:pPr>
      <w:r>
        <w:rPr>
          <w:rFonts w:ascii="Arial Narrow" w:hAnsi="Arial Narrow"/>
          <w:b/>
          <w:lang w:val="id-ID"/>
        </w:rPr>
        <w:t>Grafik</w:t>
      </w:r>
      <w:r w:rsidRPr="00D2549C">
        <w:rPr>
          <w:rFonts w:ascii="Arial Narrow" w:hAnsi="Arial Narrow"/>
          <w:b/>
          <w:lang w:val="id-ID"/>
        </w:rPr>
        <w:t xml:space="preserve"> </w:t>
      </w:r>
      <w:r>
        <w:rPr>
          <w:rFonts w:ascii="Arial Narrow" w:hAnsi="Arial Narrow"/>
          <w:b/>
          <w:lang w:val="id-ID"/>
        </w:rPr>
        <w:t>3</w:t>
      </w:r>
      <w:r w:rsidRPr="00D2549C">
        <w:rPr>
          <w:rFonts w:ascii="Arial Narrow" w:hAnsi="Arial Narrow"/>
          <w:lang w:val="id-ID"/>
        </w:rPr>
        <w:t xml:space="preserve">: </w:t>
      </w:r>
      <w:r>
        <w:rPr>
          <w:rFonts w:ascii="Arial Narrow" w:hAnsi="Arial Narrow"/>
          <w:lang w:val="id-ID"/>
        </w:rPr>
        <w:t>Grafik hasl validasi lembar respon guru.</w:t>
      </w:r>
    </w:p>
    <w:p w:rsidR="007F1F02" w:rsidRDefault="007F1F02" w:rsidP="00425D15">
      <w:pPr>
        <w:pStyle w:val="BodyText"/>
        <w:spacing w:line="276" w:lineRule="auto"/>
        <w:ind w:left="1134" w:right="44" w:hanging="1134"/>
        <w:jc w:val="center"/>
        <w:rPr>
          <w:rFonts w:ascii="Arial Narrow" w:hAnsi="Arial Narrow"/>
          <w:lang w:val="id-ID"/>
        </w:rPr>
      </w:pPr>
    </w:p>
    <w:p w:rsidR="006162BE" w:rsidRPr="006162BE" w:rsidRDefault="006162BE" w:rsidP="006162BE">
      <w:pPr>
        <w:pStyle w:val="BodyText"/>
        <w:spacing w:before="1" w:line="276" w:lineRule="auto"/>
        <w:ind w:left="132" w:right="131" w:firstLine="435"/>
        <w:rPr>
          <w:rFonts w:ascii="Arial Narrow" w:hAnsi="Arial Narrow"/>
        </w:rPr>
      </w:pPr>
      <w:proofErr w:type="gramStart"/>
      <w:r w:rsidRPr="006162BE">
        <w:rPr>
          <w:rFonts w:ascii="Arial Narrow" w:hAnsi="Arial Narrow"/>
        </w:rPr>
        <w:t xml:space="preserve">Berdasarkan hasil validasi </w:t>
      </w:r>
      <w:r w:rsidR="003A0B09">
        <w:rPr>
          <w:rFonts w:ascii="Arial Narrow" w:hAnsi="Arial Narrow"/>
          <w:lang w:val="id-ID"/>
        </w:rPr>
        <w:t>seperti yang</w:t>
      </w:r>
      <w:r>
        <w:rPr>
          <w:rFonts w:ascii="Arial Narrow" w:hAnsi="Arial Narrow"/>
        </w:rPr>
        <w:t xml:space="preserve"> ditunjukkan </w:t>
      </w:r>
      <w:r>
        <w:rPr>
          <w:rFonts w:ascii="Arial Narrow" w:hAnsi="Arial Narrow"/>
          <w:lang w:val="id-ID"/>
        </w:rPr>
        <w:t>pada</w:t>
      </w:r>
      <w:r w:rsidRPr="006162BE">
        <w:rPr>
          <w:rFonts w:ascii="Arial Narrow" w:hAnsi="Arial Narrow"/>
        </w:rPr>
        <w:t xml:space="preserve"> </w:t>
      </w:r>
      <w:r>
        <w:rPr>
          <w:rFonts w:ascii="Arial Narrow" w:hAnsi="Arial Narrow"/>
          <w:lang w:val="id-ID"/>
        </w:rPr>
        <w:t>grafik 3</w:t>
      </w:r>
      <w:r w:rsidRPr="006162BE">
        <w:rPr>
          <w:rFonts w:ascii="Arial Narrow" w:hAnsi="Arial Narrow"/>
        </w:rPr>
        <w:t xml:space="preserve">, Hasil analisis data respon guru </w:t>
      </w:r>
      <w:r w:rsidR="003A0B09">
        <w:rPr>
          <w:rFonts w:ascii="Arial Narrow" w:hAnsi="Arial Narrow"/>
          <w:lang w:val="id-ID"/>
        </w:rPr>
        <w:t>di dapatkan</w:t>
      </w:r>
      <w:r w:rsidRPr="006162BE">
        <w:rPr>
          <w:rFonts w:ascii="Arial Narrow" w:hAnsi="Arial Narrow"/>
        </w:rPr>
        <w:t xml:space="preserve"> respon yang positif terhadap media pembelajaran </w:t>
      </w:r>
      <w:r w:rsidR="003A0B09">
        <w:rPr>
          <w:rFonts w:ascii="Arial Narrow" w:hAnsi="Arial Narrow"/>
          <w:lang w:val="id-ID"/>
        </w:rPr>
        <w:t>berbasis</w:t>
      </w:r>
      <w:r w:rsidRPr="006162BE">
        <w:rPr>
          <w:rFonts w:ascii="Arial Narrow" w:hAnsi="Arial Narrow"/>
        </w:rPr>
        <w:t xml:space="preserve"> aplikasi AutoPlay Media Studio 8</w:t>
      </w:r>
      <w:r w:rsidR="003A0B09">
        <w:rPr>
          <w:rFonts w:ascii="Arial Narrow" w:hAnsi="Arial Narrow"/>
          <w:lang w:val="id-ID"/>
        </w:rPr>
        <w:t>.5</w:t>
      </w:r>
      <w:r w:rsidRPr="006162BE">
        <w:rPr>
          <w:rFonts w:ascii="Arial Narrow" w:hAnsi="Arial Narrow"/>
        </w:rPr>
        <w:t>.</w:t>
      </w:r>
      <w:proofErr w:type="gramEnd"/>
      <w:r w:rsidRPr="006162BE">
        <w:rPr>
          <w:rFonts w:ascii="Arial Narrow" w:hAnsi="Arial Narrow"/>
        </w:rPr>
        <w:t xml:space="preserve"> </w:t>
      </w:r>
      <w:proofErr w:type="gramStart"/>
      <w:r w:rsidRPr="006162BE">
        <w:rPr>
          <w:rFonts w:ascii="Arial Narrow" w:hAnsi="Arial Narrow"/>
        </w:rPr>
        <w:t>pada</w:t>
      </w:r>
      <w:proofErr w:type="gramEnd"/>
      <w:r w:rsidRPr="006162BE">
        <w:rPr>
          <w:rFonts w:ascii="Arial Narrow" w:hAnsi="Arial Narrow"/>
        </w:rPr>
        <w:t xml:space="preserve"> data tabel respon guru yang menyatakan bahwa 93,12% jaw</w:t>
      </w:r>
      <w:r w:rsidR="000E38A0">
        <w:rPr>
          <w:rFonts w:ascii="Arial Narrow" w:hAnsi="Arial Narrow"/>
        </w:rPr>
        <w:t>aban guru memberikan respon</w:t>
      </w:r>
      <w:r w:rsidRPr="006162BE">
        <w:rPr>
          <w:rFonts w:ascii="Arial Narrow" w:hAnsi="Arial Narrow"/>
        </w:rPr>
        <w:t xml:space="preserve"> positif terhadap media pembelajaran </w:t>
      </w:r>
      <w:r w:rsidR="000E38A0">
        <w:rPr>
          <w:rFonts w:ascii="Arial Narrow" w:hAnsi="Arial Narrow"/>
          <w:lang w:val="id-ID"/>
        </w:rPr>
        <w:t>berbasis</w:t>
      </w:r>
      <w:r w:rsidRPr="006162BE">
        <w:rPr>
          <w:rFonts w:ascii="Arial Narrow" w:hAnsi="Arial Narrow"/>
        </w:rPr>
        <w:t xml:space="preserve"> AutoPlay Media Studio 8</w:t>
      </w:r>
      <w:r>
        <w:rPr>
          <w:rFonts w:ascii="Arial Narrow" w:hAnsi="Arial Narrow"/>
          <w:lang w:val="id-ID"/>
        </w:rPr>
        <w:t>.5</w:t>
      </w:r>
      <w:r w:rsidRPr="006162BE">
        <w:rPr>
          <w:rFonts w:ascii="Arial Narrow" w:hAnsi="Arial Narrow"/>
        </w:rPr>
        <w:t>. Dengan rincian sebagai</w:t>
      </w:r>
      <w:r w:rsidRPr="006162BE">
        <w:rPr>
          <w:rFonts w:ascii="Arial Narrow" w:hAnsi="Arial Narrow"/>
          <w:spacing w:val="-2"/>
        </w:rPr>
        <w:t xml:space="preserve"> </w:t>
      </w:r>
      <w:r w:rsidRPr="006162BE">
        <w:rPr>
          <w:rFonts w:ascii="Arial Narrow" w:hAnsi="Arial Narrow"/>
        </w:rPr>
        <w:t>berikut:</w:t>
      </w:r>
    </w:p>
    <w:p w:rsidR="006162BE" w:rsidRPr="006162BE" w:rsidRDefault="006162BE" w:rsidP="006162BE">
      <w:pPr>
        <w:pStyle w:val="ListParagraph"/>
        <w:numPr>
          <w:ilvl w:val="1"/>
          <w:numId w:val="4"/>
        </w:numPr>
        <w:tabs>
          <w:tab w:val="left" w:pos="853"/>
        </w:tabs>
        <w:spacing w:before="1" w:line="276" w:lineRule="auto"/>
        <w:ind w:right="135" w:firstLine="272"/>
        <w:jc w:val="both"/>
        <w:rPr>
          <w:rFonts w:ascii="Arial Narrow" w:hAnsi="Arial Narrow"/>
          <w:sz w:val="24"/>
          <w:szCs w:val="24"/>
        </w:rPr>
      </w:pPr>
      <w:r w:rsidRPr="006162BE">
        <w:rPr>
          <w:rFonts w:ascii="Arial Narrow" w:hAnsi="Arial Narrow"/>
          <w:sz w:val="24"/>
          <w:szCs w:val="24"/>
        </w:rPr>
        <w:t>Aspek Hasil Produk yang sangat valid dengan presentase</w:t>
      </w:r>
      <w:r w:rsidRPr="006162BE">
        <w:rPr>
          <w:rFonts w:ascii="Arial Narrow" w:hAnsi="Arial Narrow"/>
          <w:spacing w:val="-1"/>
          <w:sz w:val="24"/>
          <w:szCs w:val="24"/>
        </w:rPr>
        <w:t xml:space="preserve"> </w:t>
      </w:r>
      <w:r w:rsidRPr="006162BE">
        <w:rPr>
          <w:rFonts w:ascii="Arial Narrow" w:hAnsi="Arial Narrow"/>
          <w:sz w:val="24"/>
          <w:szCs w:val="24"/>
        </w:rPr>
        <w:t>90%.</w:t>
      </w:r>
    </w:p>
    <w:p w:rsidR="006162BE" w:rsidRPr="003A0B09" w:rsidRDefault="006162BE" w:rsidP="003A0B09">
      <w:pPr>
        <w:pStyle w:val="ListParagraph"/>
        <w:numPr>
          <w:ilvl w:val="1"/>
          <w:numId w:val="4"/>
        </w:numPr>
        <w:tabs>
          <w:tab w:val="left" w:pos="853"/>
        </w:tabs>
        <w:spacing w:before="1" w:line="276" w:lineRule="auto"/>
        <w:ind w:left="851" w:right="136" w:hanging="425"/>
        <w:jc w:val="both"/>
        <w:rPr>
          <w:rFonts w:ascii="Arial Narrow" w:hAnsi="Arial Narrow"/>
          <w:sz w:val="24"/>
          <w:szCs w:val="24"/>
        </w:rPr>
      </w:pPr>
      <w:r w:rsidRPr="006162BE">
        <w:rPr>
          <w:rFonts w:ascii="Arial Narrow" w:hAnsi="Arial Narrow"/>
          <w:sz w:val="24"/>
          <w:szCs w:val="24"/>
        </w:rPr>
        <w:t>Aspek keefektifitasan masuk dalam kategori sangat valid dengan presentase</w:t>
      </w:r>
      <w:r w:rsidRPr="006162BE">
        <w:rPr>
          <w:rFonts w:ascii="Arial Narrow" w:hAnsi="Arial Narrow"/>
          <w:spacing w:val="-11"/>
          <w:sz w:val="24"/>
          <w:szCs w:val="24"/>
        </w:rPr>
        <w:t xml:space="preserve"> </w:t>
      </w:r>
      <w:r w:rsidRPr="006162BE">
        <w:rPr>
          <w:rFonts w:ascii="Arial Narrow" w:hAnsi="Arial Narrow"/>
          <w:sz w:val="24"/>
          <w:szCs w:val="24"/>
        </w:rPr>
        <w:t>96.25%.</w:t>
      </w:r>
    </w:p>
    <w:p w:rsidR="006162BE" w:rsidRDefault="006162BE" w:rsidP="006162BE">
      <w:pPr>
        <w:pStyle w:val="BodyText"/>
        <w:spacing w:line="276" w:lineRule="auto"/>
        <w:ind w:left="132" w:right="132" w:firstLine="435"/>
        <w:rPr>
          <w:rFonts w:ascii="Arial Narrow" w:hAnsi="Arial Narrow"/>
          <w:lang w:val="id-ID"/>
        </w:rPr>
      </w:pPr>
      <w:r w:rsidRPr="006162BE">
        <w:rPr>
          <w:rFonts w:ascii="Arial Narrow" w:hAnsi="Arial Narrow"/>
        </w:rPr>
        <w:t>Dari hasil penilaianan, didapat rata-rata presentase respon guru terhadap aplikasi</w:t>
      </w:r>
      <w:r w:rsidR="000E38A0">
        <w:rPr>
          <w:rFonts w:ascii="Arial Narrow" w:hAnsi="Arial Narrow"/>
        </w:rPr>
        <w:t xml:space="preserve"> sebesar 93</w:t>
      </w:r>
      <w:proofErr w:type="gramStart"/>
      <w:r w:rsidR="000E38A0">
        <w:rPr>
          <w:rFonts w:ascii="Arial Narrow" w:hAnsi="Arial Narrow"/>
        </w:rPr>
        <w:t>,12</w:t>
      </w:r>
      <w:proofErr w:type="gramEnd"/>
      <w:r w:rsidR="000E38A0">
        <w:rPr>
          <w:rFonts w:ascii="Arial Narrow" w:hAnsi="Arial Narrow"/>
        </w:rPr>
        <w:t xml:space="preserve">%. </w:t>
      </w:r>
      <w:proofErr w:type="gramStart"/>
      <w:r w:rsidR="000E38A0">
        <w:rPr>
          <w:rFonts w:ascii="Arial Narrow" w:hAnsi="Arial Narrow"/>
        </w:rPr>
        <w:t xml:space="preserve">Artinya </w:t>
      </w:r>
      <w:r w:rsidRPr="006162BE">
        <w:rPr>
          <w:rFonts w:ascii="Arial Narrow" w:hAnsi="Arial Narrow"/>
        </w:rPr>
        <w:t>presentase tersebut menunjukkan respon yang</w:t>
      </w:r>
      <w:r w:rsidR="000E38A0">
        <w:rPr>
          <w:rFonts w:ascii="Arial Narrow" w:hAnsi="Arial Narrow"/>
          <w:lang w:val="id-ID"/>
        </w:rPr>
        <w:t xml:space="preserve"> dari guru terhadap media pembelajaran berbasis Autoplay Media Studio 8.5</w:t>
      </w:r>
      <w:r w:rsidR="00515EF7">
        <w:rPr>
          <w:rFonts w:ascii="Arial Narrow" w:hAnsi="Arial Narrow"/>
          <w:lang w:val="id-ID"/>
        </w:rPr>
        <w:t>.</w:t>
      </w:r>
      <w:proofErr w:type="gramEnd"/>
    </w:p>
    <w:p w:rsidR="00515EF7" w:rsidRDefault="00515EF7" w:rsidP="00515EF7">
      <w:pPr>
        <w:pStyle w:val="BodyText"/>
        <w:spacing w:line="276" w:lineRule="auto"/>
        <w:ind w:left="132" w:right="39" w:firstLine="435"/>
        <w:rPr>
          <w:rFonts w:ascii="Arial Narrow" w:hAnsi="Arial Narrow"/>
          <w:lang w:val="id-ID"/>
        </w:rPr>
      </w:pPr>
      <w:r>
        <w:rPr>
          <w:rFonts w:ascii="Arial Narrow" w:hAnsi="Arial Narrow"/>
          <w:lang w:val="id-ID"/>
        </w:rPr>
        <w:t>Dari t</w:t>
      </w:r>
      <w:r w:rsidRPr="00515EF7">
        <w:rPr>
          <w:rFonts w:ascii="Arial Narrow" w:hAnsi="Arial Narrow"/>
        </w:rPr>
        <w:t xml:space="preserve">es hasil belajar yang diisi oleh siswa kelas </w:t>
      </w:r>
      <w:r>
        <w:rPr>
          <w:rFonts w:ascii="Arial Narrow" w:hAnsi="Arial Narrow"/>
          <w:lang w:val="id-ID"/>
        </w:rPr>
        <w:t>VII SMP Islam Saadatul Islamiyah Tembeng Putik</w:t>
      </w:r>
      <w:r w:rsidRPr="00515EF7">
        <w:rPr>
          <w:rFonts w:ascii="Arial Narrow" w:hAnsi="Arial Narrow"/>
        </w:rPr>
        <w:t xml:space="preserve"> </w:t>
      </w:r>
      <w:r>
        <w:rPr>
          <w:rFonts w:ascii="Arial Narrow" w:hAnsi="Arial Narrow"/>
          <w:lang w:val="id-ID"/>
        </w:rPr>
        <w:t>di dapat</w:t>
      </w:r>
      <w:r w:rsidRPr="00515EF7">
        <w:rPr>
          <w:rFonts w:ascii="Arial Narrow" w:hAnsi="Arial Narrow"/>
        </w:rPr>
        <w:t xml:space="preserve"> penilaian dengan grafik presentase</w:t>
      </w:r>
      <w:r>
        <w:rPr>
          <w:rFonts w:ascii="Arial Narrow" w:hAnsi="Arial Narrow"/>
          <w:lang w:val="id-ID"/>
        </w:rPr>
        <w:t xml:space="preserve"> sebagai berikut:</w:t>
      </w:r>
    </w:p>
    <w:p w:rsidR="00D13C56" w:rsidRDefault="00D13C56" w:rsidP="00515EF7">
      <w:pPr>
        <w:pStyle w:val="BodyText"/>
        <w:spacing w:line="276" w:lineRule="auto"/>
        <w:ind w:left="132" w:right="39" w:firstLine="435"/>
        <w:rPr>
          <w:rFonts w:ascii="Arial Narrow" w:hAnsi="Arial Narrow"/>
          <w:lang w:val="id-ID"/>
        </w:rPr>
      </w:pPr>
    </w:p>
    <w:p w:rsidR="00515EF7" w:rsidRPr="00515EF7" w:rsidRDefault="00F95782" w:rsidP="00515EF7">
      <w:pPr>
        <w:pStyle w:val="BodyText"/>
        <w:spacing w:line="276" w:lineRule="auto"/>
        <w:ind w:left="132" w:right="39" w:firstLine="283"/>
        <w:jc w:val="center"/>
        <w:rPr>
          <w:rFonts w:ascii="Arial Narrow" w:hAnsi="Arial Narrow"/>
          <w:lang w:val="id-ID"/>
        </w:rPr>
      </w:pPr>
      <w:r w:rsidRPr="00F95782">
        <w:rPr>
          <w:rFonts w:ascii="Arial Narrow" w:hAnsi="Arial Narrow"/>
          <w:lang w:val="id-ID"/>
        </w:rPr>
      </w:r>
      <w:r>
        <w:rPr>
          <w:rFonts w:ascii="Arial Narrow" w:hAnsi="Arial Narrow"/>
          <w:lang w:val="id-ID"/>
        </w:rPr>
        <w:pict>
          <v:group id="_x0000_s1307" style="width:300.8pt;height:149.35pt;mso-position-horizontal-relative:char;mso-position-vertical-relative:line" coordsize="4649,230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308" type="#_x0000_t75" style="position:absolute;left:1010;top:357;width:1088;height:1109">
              <v:imagedata r:id="rId45" o:title=""/>
            </v:shape>
            <v:shape id="_x0000_s1309" type="#_x0000_t75" style="position:absolute;left:1913;top:1190;width:1090;height:277">
              <v:imagedata r:id="rId46" o:title=""/>
            </v:shape>
            <v:rect id="_x0000_s1310" style="position:absolute;left:1106;top:422;width:903;height:1030" fillcolor="#4471c4" stroked="f"/>
            <v:rect id="_x0000_s1311" style="position:absolute;left:1106;top:422;width:903;height:1030" filled="f" strokecolor="white" strokeweight="3pt"/>
            <v:rect id="_x0000_s1312" style="position:absolute;left:2009;top:1255;width:905;height:197" fillcolor="#ec7c30" stroked="f"/>
            <v:rect id="_x0000_s1313" style="position:absolute;left:2009;top:1255;width:905;height:197" filled="f" strokecolor="white" strokeweight="3pt"/>
            <v:line id="_x0000_s1314" style="position:absolute" from="768,1452" to="768,227" strokecolor="#888" strokeweight=".5pt"/>
            <v:line id="_x0000_s1315" style="position:absolute" from="768,1452" to="3252,1452" strokecolor="#888" strokeweight=".5pt"/>
            <v:rect id="_x0000_s1316" style="position:absolute;left:3576;top:647;width:118;height:118" fillcolor="#4471c4" stroked="f"/>
            <v:rect id="_x0000_s1317" style="position:absolute;left:3576;top:647;width:118;height:118" filled="f" strokecolor="white" strokeweight="3pt"/>
            <v:rect id="_x0000_s1318" style="position:absolute;left:3576;top:1285;width:118;height:118" fillcolor="#ec7c30" stroked="f"/>
            <v:rect id="_x0000_s1319" style="position:absolute;left:3576;top:1285;width:118;height:118" filled="f" strokecolor="white" strokeweight="3pt"/>
            <v:rect id="_x0000_s1320" style="position:absolute;left:5;top:5;width:4639;height:2299" filled="f" strokecolor="#888" strokeweight=".5pt"/>
            <v:shape id="_x0000_s1321" type="#_x0000_t202" style="position:absolute;left:135;top:134;width:468;height:1425" filled="f" stroked="f">
              <v:textbox inset="0,0,0,0">
                <w:txbxContent>
                  <w:p w:rsidR="00515EF7" w:rsidRDefault="00515EF7" w:rsidP="00515EF7">
                    <w:pPr>
                      <w:spacing w:line="194" w:lineRule="exact"/>
                      <w:ind w:left="-1" w:right="18"/>
                      <w:jc w:val="center"/>
                      <w:rPr>
                        <w:rFonts w:ascii="Trebuchet MS"/>
                        <w:sz w:val="20"/>
                      </w:rPr>
                    </w:pPr>
                    <w:r>
                      <w:rPr>
                        <w:rFonts w:ascii="Trebuchet MS"/>
                        <w:sz w:val="20"/>
                      </w:rPr>
                      <w:t>100%</w:t>
                    </w:r>
                  </w:p>
                  <w:p w:rsidR="00515EF7" w:rsidRDefault="00515EF7" w:rsidP="00515EF7">
                    <w:pPr>
                      <w:spacing w:before="12"/>
                      <w:ind w:left="81"/>
                      <w:jc w:val="center"/>
                      <w:rPr>
                        <w:rFonts w:ascii="Trebuchet MS"/>
                        <w:sz w:val="20"/>
                      </w:rPr>
                    </w:pPr>
                    <w:r>
                      <w:rPr>
                        <w:rFonts w:ascii="Trebuchet MS"/>
                        <w:w w:val="105"/>
                        <w:sz w:val="20"/>
                      </w:rPr>
                      <w:t>80%</w:t>
                    </w:r>
                  </w:p>
                  <w:p w:rsidR="00515EF7" w:rsidRDefault="00515EF7" w:rsidP="00515EF7">
                    <w:pPr>
                      <w:spacing w:before="13"/>
                      <w:ind w:left="81"/>
                      <w:jc w:val="center"/>
                      <w:rPr>
                        <w:rFonts w:ascii="Trebuchet MS"/>
                        <w:sz w:val="20"/>
                      </w:rPr>
                    </w:pPr>
                    <w:r>
                      <w:rPr>
                        <w:rFonts w:ascii="Trebuchet MS"/>
                        <w:w w:val="105"/>
                        <w:sz w:val="20"/>
                      </w:rPr>
                      <w:t>60%</w:t>
                    </w:r>
                  </w:p>
                  <w:p w:rsidR="00515EF7" w:rsidRDefault="00515EF7" w:rsidP="00515EF7">
                    <w:pPr>
                      <w:spacing w:before="13"/>
                      <w:ind w:left="81"/>
                      <w:jc w:val="center"/>
                      <w:rPr>
                        <w:rFonts w:ascii="Trebuchet MS"/>
                        <w:sz w:val="20"/>
                      </w:rPr>
                    </w:pPr>
                    <w:r>
                      <w:rPr>
                        <w:rFonts w:ascii="Trebuchet MS"/>
                        <w:w w:val="105"/>
                        <w:sz w:val="20"/>
                      </w:rPr>
                      <w:t>40%</w:t>
                    </w:r>
                  </w:p>
                  <w:p w:rsidR="00515EF7" w:rsidRDefault="00515EF7" w:rsidP="00515EF7">
                    <w:pPr>
                      <w:spacing w:before="13"/>
                      <w:ind w:left="81"/>
                      <w:jc w:val="center"/>
                      <w:rPr>
                        <w:rFonts w:ascii="Trebuchet MS"/>
                        <w:sz w:val="20"/>
                      </w:rPr>
                    </w:pPr>
                    <w:r>
                      <w:rPr>
                        <w:rFonts w:ascii="Trebuchet MS"/>
                        <w:w w:val="105"/>
                        <w:sz w:val="20"/>
                      </w:rPr>
                      <w:t>20%</w:t>
                    </w:r>
                  </w:p>
                  <w:p w:rsidR="00515EF7" w:rsidRDefault="00515EF7" w:rsidP="00515EF7">
                    <w:pPr>
                      <w:spacing w:before="13"/>
                      <w:ind w:left="181"/>
                      <w:jc w:val="center"/>
                      <w:rPr>
                        <w:rFonts w:ascii="Trebuchet MS"/>
                        <w:sz w:val="20"/>
                      </w:rPr>
                    </w:pPr>
                    <w:r>
                      <w:rPr>
                        <w:rFonts w:ascii="Trebuchet MS"/>
                        <w:w w:val="110"/>
                        <w:sz w:val="20"/>
                      </w:rPr>
                      <w:t>0%</w:t>
                    </w:r>
                  </w:p>
                </w:txbxContent>
              </v:textbox>
            </v:shape>
            <v:shape id="_x0000_s1322" type="#_x0000_t202" style="position:absolute;left:1387;top:183;width:364;height:200" filled="f" stroked="f">
              <v:textbox inset="0,0,0,0">
                <w:txbxContent>
                  <w:p w:rsidR="00515EF7" w:rsidRDefault="00515EF7" w:rsidP="00515EF7">
                    <w:pPr>
                      <w:spacing w:line="194" w:lineRule="exact"/>
                      <w:rPr>
                        <w:rFonts w:ascii="Trebuchet MS"/>
                        <w:sz w:val="20"/>
                      </w:rPr>
                    </w:pPr>
                    <w:r>
                      <w:rPr>
                        <w:rFonts w:ascii="Trebuchet MS"/>
                        <w:w w:val="105"/>
                        <w:sz w:val="20"/>
                      </w:rPr>
                      <w:t>84%</w:t>
                    </w:r>
                  </w:p>
                </w:txbxContent>
              </v:textbox>
            </v:shape>
            <v:shape id="_x0000_s1323" type="#_x0000_t202" style="position:absolute;left:3746;top:565;width:718;height:267" filled="f" stroked="f">
              <v:textbox inset="0,0,0,0">
                <w:txbxContent>
                  <w:p w:rsidR="00515EF7" w:rsidRDefault="00515EF7" w:rsidP="00515EF7">
                    <w:pPr>
                      <w:spacing w:line="251" w:lineRule="exact"/>
                      <w:rPr>
                        <w:b/>
                      </w:rPr>
                    </w:pPr>
                    <w:r>
                      <w:rPr>
                        <w:b/>
                        <w:w w:val="105"/>
                      </w:rPr>
                      <w:t>Tuntas</w:t>
                    </w:r>
                  </w:p>
                </w:txbxContent>
              </v:textbox>
            </v:shape>
            <v:shape id="_x0000_s1324" type="#_x0000_t202" style="position:absolute;left:2291;top:962;width:364;height:200" filled="f" stroked="f">
              <v:textbox inset="0,0,0,0">
                <w:txbxContent>
                  <w:p w:rsidR="00515EF7" w:rsidRDefault="00515EF7" w:rsidP="00515EF7">
                    <w:pPr>
                      <w:spacing w:line="194" w:lineRule="exact"/>
                      <w:rPr>
                        <w:rFonts w:ascii="Trebuchet MS"/>
                        <w:sz w:val="20"/>
                      </w:rPr>
                    </w:pPr>
                    <w:r>
                      <w:rPr>
                        <w:rFonts w:ascii="Trebuchet MS"/>
                        <w:w w:val="105"/>
                        <w:sz w:val="20"/>
                      </w:rPr>
                      <w:t>16%</w:t>
                    </w:r>
                  </w:p>
                </w:txbxContent>
              </v:textbox>
            </v:shape>
            <v:shape id="_x0000_s1325" type="#_x0000_t202" style="position:absolute;left:1061;top:1599;width:1920;height:579" filled="f" stroked="f">
              <v:textbox inset="0,0,0,0">
                <w:txbxContent>
                  <w:p w:rsidR="00515EF7" w:rsidRDefault="00515EF7" w:rsidP="00515EF7">
                    <w:pPr>
                      <w:spacing w:line="252" w:lineRule="auto"/>
                      <w:ind w:left="563" w:hanging="563"/>
                      <w:rPr>
                        <w:b/>
                        <w:sz w:val="24"/>
                      </w:rPr>
                    </w:pPr>
                    <w:r>
                      <w:rPr>
                        <w:b/>
                        <w:w w:val="105"/>
                        <w:sz w:val="24"/>
                      </w:rPr>
                      <w:t>Ketuntasan Hasil Belajar</w:t>
                    </w:r>
                  </w:p>
                </w:txbxContent>
              </v:textbox>
            </v:shape>
            <v:shape id="_x0000_s1326" type="#_x0000_t202" style="position:absolute;left:3746;top:1203;width:718;height:532" filled="f" stroked="f">
              <v:textbox inset="0,0,0,0">
                <w:txbxContent>
                  <w:p w:rsidR="00515EF7" w:rsidRDefault="00515EF7" w:rsidP="00515EF7">
                    <w:pPr>
                      <w:spacing w:line="252" w:lineRule="auto"/>
                      <w:ind w:right="4"/>
                      <w:rPr>
                        <w:b/>
                      </w:rPr>
                    </w:pPr>
                    <w:r>
                      <w:rPr>
                        <w:b/>
                        <w:w w:val="105"/>
                      </w:rPr>
                      <w:t>Tidak Tuntas</w:t>
                    </w:r>
                  </w:p>
                </w:txbxContent>
              </v:textbox>
            </v:shape>
            <w10:wrap type="none"/>
            <w10:anchorlock/>
          </v:group>
        </w:pict>
      </w:r>
    </w:p>
    <w:p w:rsidR="00515EF7" w:rsidRDefault="00515EF7" w:rsidP="00515EF7">
      <w:pPr>
        <w:pStyle w:val="BodyText"/>
        <w:spacing w:line="276" w:lineRule="auto"/>
        <w:ind w:left="1134" w:right="44" w:hanging="1134"/>
        <w:jc w:val="center"/>
        <w:rPr>
          <w:rFonts w:ascii="Arial Narrow" w:hAnsi="Arial Narrow"/>
          <w:lang w:val="id-ID"/>
        </w:rPr>
      </w:pPr>
      <w:r>
        <w:rPr>
          <w:rFonts w:ascii="Arial Narrow" w:hAnsi="Arial Narrow"/>
          <w:b/>
          <w:lang w:val="id-ID"/>
        </w:rPr>
        <w:t>Grafik</w:t>
      </w:r>
      <w:r w:rsidRPr="00D2549C">
        <w:rPr>
          <w:rFonts w:ascii="Arial Narrow" w:hAnsi="Arial Narrow"/>
          <w:b/>
          <w:lang w:val="id-ID"/>
        </w:rPr>
        <w:t xml:space="preserve"> </w:t>
      </w:r>
      <w:r>
        <w:rPr>
          <w:rFonts w:ascii="Arial Narrow" w:hAnsi="Arial Narrow"/>
          <w:b/>
          <w:lang w:val="id-ID"/>
        </w:rPr>
        <w:t>4</w:t>
      </w:r>
      <w:r w:rsidRPr="00D2549C">
        <w:rPr>
          <w:rFonts w:ascii="Arial Narrow" w:hAnsi="Arial Narrow"/>
          <w:lang w:val="id-ID"/>
        </w:rPr>
        <w:t xml:space="preserve">: </w:t>
      </w:r>
      <w:r>
        <w:rPr>
          <w:rFonts w:ascii="Arial Narrow" w:hAnsi="Arial Narrow"/>
          <w:lang w:val="id-ID"/>
        </w:rPr>
        <w:t>Grafik tes hasil belajar siswa</w:t>
      </w:r>
    </w:p>
    <w:p w:rsidR="00D13C56" w:rsidRDefault="00D13C56" w:rsidP="00515EF7">
      <w:pPr>
        <w:pStyle w:val="BodyText"/>
        <w:spacing w:line="276" w:lineRule="auto"/>
        <w:ind w:left="1134" w:right="44" w:hanging="1134"/>
        <w:jc w:val="center"/>
        <w:rPr>
          <w:rFonts w:ascii="Arial Narrow" w:hAnsi="Arial Narrow"/>
          <w:lang w:val="id-ID"/>
        </w:rPr>
      </w:pPr>
    </w:p>
    <w:p w:rsidR="009F1EEB" w:rsidRPr="009F1EEB" w:rsidRDefault="009F1EEB" w:rsidP="009F1EEB">
      <w:pPr>
        <w:pStyle w:val="BodyText"/>
        <w:spacing w:before="1" w:line="276" w:lineRule="auto"/>
        <w:ind w:left="132" w:right="42" w:firstLine="435"/>
        <w:rPr>
          <w:rFonts w:ascii="Arial Narrow" w:hAnsi="Arial Narrow"/>
        </w:rPr>
      </w:pPr>
      <w:r>
        <w:rPr>
          <w:rFonts w:ascii="Arial Narrow" w:hAnsi="Arial Narrow"/>
        </w:rPr>
        <w:t>Berdasarkan</w:t>
      </w:r>
      <w:r w:rsidRPr="009F1EEB">
        <w:rPr>
          <w:rFonts w:ascii="Arial Narrow" w:hAnsi="Arial Narrow"/>
        </w:rPr>
        <w:t xml:space="preserve"> penilaian yang</w:t>
      </w:r>
      <w:r w:rsidR="001C1F24">
        <w:rPr>
          <w:rFonts w:ascii="Arial Narrow" w:hAnsi="Arial Narrow"/>
        </w:rPr>
        <w:t xml:space="preserve"> diberikan setelah siswa men</w:t>
      </w:r>
      <w:r w:rsidR="001C1F24">
        <w:rPr>
          <w:rFonts w:ascii="Arial Narrow" w:hAnsi="Arial Narrow"/>
          <w:lang w:val="id-ID"/>
        </w:rPr>
        <w:t>jawab</w:t>
      </w:r>
      <w:r w:rsidRPr="009F1EEB">
        <w:rPr>
          <w:rFonts w:ascii="Arial Narrow" w:hAnsi="Arial Narrow"/>
        </w:rPr>
        <w:t xml:space="preserve"> soal tes didapat hasil bahwa beberapa siswa dinyatakan tuntas dengan skor tertinggi 100 dan skor terendah 60 rata-rata skor 83.18, dengan presentase ketuntasan hasil belajar sebesar 84%.</w:t>
      </w:r>
    </w:p>
    <w:p w:rsidR="009F1EEB" w:rsidRPr="00441417" w:rsidRDefault="009F1EEB" w:rsidP="009F1EEB">
      <w:pPr>
        <w:pStyle w:val="BodyText"/>
        <w:spacing w:line="276" w:lineRule="auto"/>
        <w:ind w:left="142" w:right="44" w:firstLine="425"/>
        <w:jc w:val="left"/>
        <w:rPr>
          <w:rFonts w:ascii="Arial Narrow" w:hAnsi="Arial Narrow"/>
          <w:lang w:val="id-ID"/>
        </w:rPr>
      </w:pPr>
      <w:proofErr w:type="gramStart"/>
      <w:r w:rsidRPr="009F1EEB">
        <w:rPr>
          <w:rFonts w:ascii="Arial Narrow" w:hAnsi="Arial Narrow"/>
        </w:rPr>
        <w:t xml:space="preserve">Dengan presentase ketuntasan sebesar 84% </w:t>
      </w:r>
      <w:r w:rsidR="001C1F24">
        <w:rPr>
          <w:rFonts w:ascii="Arial Narrow" w:hAnsi="Arial Narrow"/>
          <w:lang w:val="id-ID"/>
        </w:rPr>
        <w:t>artinya</w:t>
      </w:r>
      <w:r w:rsidRPr="009F1EEB">
        <w:rPr>
          <w:rFonts w:ascii="Arial Narrow" w:hAnsi="Arial Narrow"/>
        </w:rPr>
        <w:t xml:space="preserve"> media pembelajaran dapat diterima dengan </w:t>
      </w:r>
      <w:r w:rsidR="001C1F24">
        <w:rPr>
          <w:rFonts w:ascii="Arial Narrow" w:hAnsi="Arial Narrow"/>
          <w:lang w:val="id-ID"/>
        </w:rPr>
        <w:t>efektif</w:t>
      </w:r>
      <w:r w:rsidRPr="009F1EEB">
        <w:rPr>
          <w:rFonts w:ascii="Arial Narrow" w:hAnsi="Arial Narrow"/>
        </w:rPr>
        <w:t xml:space="preserve"> oleh siswa sebagai penunjang </w:t>
      </w:r>
      <w:r w:rsidR="001C1F24">
        <w:rPr>
          <w:rFonts w:ascii="Arial Narrow" w:hAnsi="Arial Narrow"/>
        </w:rPr>
        <w:t xml:space="preserve">belajar mengajar serta </w:t>
      </w:r>
      <w:r w:rsidR="001C1F24">
        <w:rPr>
          <w:rFonts w:ascii="Arial Narrow" w:hAnsi="Arial Narrow"/>
          <w:lang w:val="id-ID"/>
        </w:rPr>
        <w:t>bisa</w:t>
      </w:r>
      <w:r w:rsidRPr="009F1EEB">
        <w:rPr>
          <w:rFonts w:ascii="Arial Narrow" w:hAnsi="Arial Narrow"/>
        </w:rPr>
        <w:t xml:space="preserve"> meningkatkan hasil belajar siswa</w:t>
      </w:r>
      <w:r w:rsidR="00441417">
        <w:rPr>
          <w:rFonts w:ascii="Arial Narrow" w:hAnsi="Arial Narrow"/>
          <w:lang w:val="id-ID"/>
        </w:rPr>
        <w:t>.</w:t>
      </w:r>
      <w:proofErr w:type="gramEnd"/>
    </w:p>
    <w:p w:rsidR="00A61AAC" w:rsidRDefault="00A61AAC" w:rsidP="0019695E">
      <w:pPr>
        <w:pStyle w:val="Heading1"/>
        <w:spacing w:before="0"/>
        <w:ind w:left="0"/>
        <w:jc w:val="left"/>
        <w:rPr>
          <w:color w:val="0D0D0D"/>
          <w:lang w:val="id-ID"/>
        </w:rPr>
      </w:pPr>
    </w:p>
    <w:p w:rsidR="00D13C56" w:rsidRDefault="00D13C56" w:rsidP="0019695E">
      <w:pPr>
        <w:pStyle w:val="Heading1"/>
        <w:spacing w:before="0"/>
        <w:ind w:left="0"/>
        <w:jc w:val="left"/>
        <w:rPr>
          <w:color w:val="0D0D0D"/>
          <w:lang w:val="id-ID"/>
        </w:rPr>
      </w:pPr>
    </w:p>
    <w:p w:rsidR="00D13C56" w:rsidRDefault="00D13C56" w:rsidP="0019695E">
      <w:pPr>
        <w:pStyle w:val="Heading1"/>
        <w:spacing w:before="0"/>
        <w:ind w:left="0"/>
        <w:jc w:val="left"/>
        <w:rPr>
          <w:color w:val="0D0D0D"/>
          <w:lang w:val="id-ID"/>
        </w:rPr>
      </w:pPr>
    </w:p>
    <w:p w:rsidR="00D13C56" w:rsidRDefault="00D13C56" w:rsidP="0019695E">
      <w:pPr>
        <w:pStyle w:val="Heading1"/>
        <w:spacing w:before="0"/>
        <w:ind w:left="0"/>
        <w:jc w:val="left"/>
        <w:rPr>
          <w:color w:val="0D0D0D"/>
          <w:lang w:val="id-ID"/>
        </w:rPr>
      </w:pPr>
    </w:p>
    <w:p w:rsidR="00B70EFC" w:rsidRPr="0019695E" w:rsidRDefault="009A742B">
      <w:pPr>
        <w:pStyle w:val="Heading1"/>
        <w:spacing w:before="0"/>
        <w:jc w:val="left"/>
        <w:rPr>
          <w:rFonts w:ascii="Arial Narrow" w:hAnsi="Arial Narrow"/>
        </w:rPr>
      </w:pPr>
      <w:r w:rsidRPr="0019695E">
        <w:rPr>
          <w:rFonts w:ascii="Arial Narrow" w:hAnsi="Arial Narrow"/>
          <w:color w:val="0D0D0D"/>
        </w:rPr>
        <w:lastRenderedPageBreak/>
        <w:t>SIMPULAN</w:t>
      </w:r>
    </w:p>
    <w:p w:rsidR="0019695E" w:rsidRPr="0019695E" w:rsidRDefault="0019695E" w:rsidP="0019695E">
      <w:pPr>
        <w:pStyle w:val="BodyText"/>
        <w:spacing w:before="126" w:line="276" w:lineRule="auto"/>
        <w:ind w:left="132" w:right="38" w:firstLine="271"/>
        <w:rPr>
          <w:rFonts w:ascii="Arial Narrow" w:hAnsi="Arial Narrow"/>
        </w:rPr>
      </w:pPr>
      <w:proofErr w:type="gramStart"/>
      <w:r w:rsidRPr="0019695E">
        <w:rPr>
          <w:rFonts w:ascii="Arial Narrow" w:hAnsi="Arial Narrow"/>
        </w:rPr>
        <w:t xml:space="preserve">Berdasarkan hasil Validasi media pembelajaran </w:t>
      </w:r>
      <w:r>
        <w:rPr>
          <w:rFonts w:ascii="Arial Narrow" w:hAnsi="Arial Narrow"/>
          <w:lang w:val="id-ID"/>
        </w:rPr>
        <w:t xml:space="preserve">berbasis </w:t>
      </w:r>
      <w:r w:rsidRPr="0019695E">
        <w:rPr>
          <w:rFonts w:ascii="Arial Narrow" w:hAnsi="Arial Narrow"/>
          <w:i/>
        </w:rPr>
        <w:t>AutoPlay Media Studio 8</w:t>
      </w:r>
      <w:r>
        <w:rPr>
          <w:rFonts w:ascii="Arial Narrow" w:hAnsi="Arial Narrow"/>
          <w:i/>
          <w:lang w:val="id-ID"/>
        </w:rPr>
        <w:t>.5</w:t>
      </w:r>
      <w:r w:rsidRPr="0019695E">
        <w:rPr>
          <w:rFonts w:ascii="Arial Narrow" w:hAnsi="Arial Narrow"/>
          <w:i/>
        </w:rPr>
        <w:t xml:space="preserve"> </w:t>
      </w:r>
      <w:r w:rsidRPr="0019695E">
        <w:rPr>
          <w:rFonts w:ascii="Arial Narrow" w:hAnsi="Arial Narrow"/>
        </w:rPr>
        <w:t xml:space="preserve">pada mata pelajaran </w:t>
      </w:r>
      <w:r>
        <w:rPr>
          <w:rFonts w:ascii="Arial Narrow" w:hAnsi="Arial Narrow"/>
          <w:lang w:val="id-ID"/>
        </w:rPr>
        <w:t xml:space="preserve">IPS pada SMP Islalm Saadatul Islamiyah Tembeng Putik </w:t>
      </w:r>
      <w:r w:rsidRPr="0019695E">
        <w:rPr>
          <w:rFonts w:ascii="Arial Narrow" w:hAnsi="Arial Narrow"/>
        </w:rPr>
        <w:t>dinyataka</w:t>
      </w:r>
      <w:r>
        <w:rPr>
          <w:rFonts w:ascii="Arial Narrow" w:hAnsi="Arial Narrow"/>
        </w:rPr>
        <w:t>n Baik dengan persentase</w:t>
      </w:r>
      <w:r w:rsidRPr="0019695E">
        <w:rPr>
          <w:rFonts w:ascii="Arial Narrow" w:hAnsi="Arial Narrow"/>
        </w:rPr>
        <w:t xml:space="preserve"> </w:t>
      </w:r>
      <w:r>
        <w:rPr>
          <w:rFonts w:ascii="Arial Narrow" w:hAnsi="Arial Narrow"/>
        </w:rPr>
        <w:t>91.83%.</w:t>
      </w:r>
      <w:proofErr w:type="gramEnd"/>
      <w:r>
        <w:rPr>
          <w:rFonts w:ascii="Arial Narrow" w:hAnsi="Arial Narrow"/>
        </w:rPr>
        <w:t xml:space="preserve"> </w:t>
      </w:r>
      <w:proofErr w:type="gramStart"/>
      <w:r>
        <w:rPr>
          <w:rFonts w:ascii="Arial Narrow" w:hAnsi="Arial Narrow"/>
        </w:rPr>
        <w:t xml:space="preserve">Sehingga </w:t>
      </w:r>
      <w:r>
        <w:rPr>
          <w:rFonts w:ascii="Arial Narrow" w:hAnsi="Arial Narrow"/>
          <w:lang w:val="id-ID"/>
        </w:rPr>
        <w:t>bisa</w:t>
      </w:r>
      <w:r w:rsidRPr="0019695E">
        <w:rPr>
          <w:rFonts w:ascii="Arial Narrow" w:hAnsi="Arial Narrow"/>
        </w:rPr>
        <w:t xml:space="preserve"> disimpulkan bahwa media pembelajaran </w:t>
      </w:r>
      <w:r>
        <w:rPr>
          <w:rFonts w:ascii="Arial Narrow" w:hAnsi="Arial Narrow"/>
          <w:lang w:val="id-ID"/>
        </w:rPr>
        <w:t xml:space="preserve">berbasis </w:t>
      </w:r>
      <w:r w:rsidRPr="0019695E">
        <w:rPr>
          <w:rFonts w:ascii="Arial Narrow" w:hAnsi="Arial Narrow"/>
          <w:i/>
        </w:rPr>
        <w:t>AutoPlay Media Studio 8</w:t>
      </w:r>
      <w:r>
        <w:rPr>
          <w:rFonts w:ascii="Arial Narrow" w:hAnsi="Arial Narrow"/>
          <w:i/>
          <w:lang w:val="id-ID"/>
        </w:rPr>
        <w:t>.5</w:t>
      </w:r>
      <w:r w:rsidRPr="0019695E">
        <w:rPr>
          <w:rFonts w:ascii="Arial Narrow" w:hAnsi="Arial Narrow"/>
          <w:i/>
        </w:rPr>
        <w:t xml:space="preserve"> </w:t>
      </w:r>
      <w:r>
        <w:rPr>
          <w:rFonts w:ascii="Arial Narrow" w:hAnsi="Arial Narrow"/>
        </w:rPr>
        <w:t xml:space="preserve">dinyatakan valid digunakan </w:t>
      </w:r>
      <w:r>
        <w:rPr>
          <w:rFonts w:ascii="Arial Narrow" w:hAnsi="Arial Narrow"/>
          <w:lang w:val="id-ID"/>
        </w:rPr>
        <w:t>sebagai</w:t>
      </w:r>
      <w:r w:rsidRPr="0019695E">
        <w:rPr>
          <w:rFonts w:ascii="Arial Narrow" w:hAnsi="Arial Narrow"/>
        </w:rPr>
        <w:t xml:space="preserve"> pembelajaran.</w:t>
      </w:r>
      <w:proofErr w:type="gramEnd"/>
    </w:p>
    <w:p w:rsidR="0019695E" w:rsidRPr="0019695E" w:rsidRDefault="0019695E" w:rsidP="0019695E">
      <w:pPr>
        <w:pStyle w:val="BodyText"/>
        <w:spacing w:line="276" w:lineRule="auto"/>
        <w:ind w:left="132" w:right="38" w:firstLine="271"/>
        <w:rPr>
          <w:rFonts w:ascii="Arial Narrow" w:hAnsi="Arial Narrow"/>
        </w:rPr>
      </w:pPr>
      <w:r w:rsidRPr="0019695E">
        <w:rPr>
          <w:rFonts w:ascii="Arial Narrow" w:hAnsi="Arial Narrow"/>
        </w:rPr>
        <w:t xml:space="preserve">Berdasarkan respon guru </w:t>
      </w:r>
      <w:r>
        <w:rPr>
          <w:rFonts w:ascii="Arial Narrow" w:hAnsi="Arial Narrow"/>
          <w:lang w:val="id-ID"/>
        </w:rPr>
        <w:t>IPS SMP Islam Saadatul Islamiyah Tembeng Putik</w:t>
      </w:r>
      <w:r w:rsidRPr="0019695E">
        <w:rPr>
          <w:rFonts w:ascii="Arial Narrow" w:hAnsi="Arial Narrow"/>
        </w:rPr>
        <w:t xml:space="preserve"> terhadap media pembelajaran </w:t>
      </w:r>
      <w:r>
        <w:rPr>
          <w:rFonts w:ascii="Arial Narrow" w:hAnsi="Arial Narrow"/>
          <w:lang w:val="id-ID"/>
        </w:rPr>
        <w:t xml:space="preserve">berbasis </w:t>
      </w:r>
      <w:r w:rsidRPr="0019695E">
        <w:rPr>
          <w:rFonts w:ascii="Arial Narrow" w:hAnsi="Arial Narrow"/>
          <w:i/>
        </w:rPr>
        <w:t>AutoPlay Media Studio 8</w:t>
      </w:r>
      <w:r>
        <w:rPr>
          <w:rFonts w:ascii="Arial Narrow" w:hAnsi="Arial Narrow"/>
          <w:i/>
          <w:lang w:val="id-ID"/>
        </w:rPr>
        <w:t>.5</w:t>
      </w:r>
      <w:r w:rsidRPr="0019695E">
        <w:rPr>
          <w:rFonts w:ascii="Arial Narrow" w:hAnsi="Arial Narrow"/>
          <w:i/>
        </w:rPr>
        <w:t xml:space="preserve"> </w:t>
      </w:r>
      <w:r w:rsidRPr="0019695E">
        <w:rPr>
          <w:rFonts w:ascii="Arial Narrow" w:hAnsi="Arial Narrow"/>
        </w:rPr>
        <w:t xml:space="preserve">dinyatakan Baik dengan </w:t>
      </w:r>
      <w:r>
        <w:rPr>
          <w:rFonts w:ascii="Arial Narrow" w:hAnsi="Arial Narrow"/>
        </w:rPr>
        <w:t>presentase</w:t>
      </w:r>
      <w:r w:rsidRPr="0019695E">
        <w:rPr>
          <w:rFonts w:ascii="Arial Narrow" w:hAnsi="Arial Narrow"/>
        </w:rPr>
        <w:t xml:space="preserve"> 93,12%, sehingga media pembelajaran </w:t>
      </w:r>
      <w:r>
        <w:rPr>
          <w:rFonts w:ascii="Arial Narrow" w:hAnsi="Arial Narrow"/>
          <w:lang w:val="id-ID"/>
        </w:rPr>
        <w:t xml:space="preserve">berbasis </w:t>
      </w:r>
      <w:r w:rsidRPr="0019695E">
        <w:rPr>
          <w:rFonts w:ascii="Arial Narrow" w:hAnsi="Arial Narrow"/>
          <w:i/>
        </w:rPr>
        <w:t>AutoPlay Media Studio 8</w:t>
      </w:r>
      <w:r>
        <w:rPr>
          <w:rFonts w:ascii="Arial Narrow" w:hAnsi="Arial Narrow"/>
          <w:i/>
          <w:lang w:val="id-ID"/>
        </w:rPr>
        <w:t>.5</w:t>
      </w:r>
      <w:r w:rsidRPr="0019695E">
        <w:rPr>
          <w:rFonts w:ascii="Arial Narrow" w:hAnsi="Arial Narrow"/>
          <w:i/>
        </w:rPr>
        <w:t xml:space="preserve"> </w:t>
      </w:r>
      <w:r>
        <w:rPr>
          <w:rFonts w:ascii="Arial Narrow" w:hAnsi="Arial Narrow"/>
        </w:rPr>
        <w:t xml:space="preserve">pada </w:t>
      </w:r>
      <w:r>
        <w:rPr>
          <w:rFonts w:ascii="Arial Narrow" w:hAnsi="Arial Narrow"/>
          <w:lang w:val="id-ID"/>
        </w:rPr>
        <w:t>sub pokok gejala-gejala di Atmos</w:t>
      </w:r>
      <w:r w:rsidR="004D6086">
        <w:rPr>
          <w:rFonts w:ascii="Arial Narrow" w:hAnsi="Arial Narrow"/>
          <w:lang w:val="id-ID"/>
        </w:rPr>
        <w:t>fer dan Hidrosfer bisa</w:t>
      </w:r>
      <w:r w:rsidRPr="0019695E">
        <w:rPr>
          <w:rFonts w:ascii="Arial Narrow" w:hAnsi="Arial Narrow"/>
        </w:rPr>
        <w:t xml:space="preserve"> di</w:t>
      </w:r>
      <w:r w:rsidR="004D6086">
        <w:rPr>
          <w:rFonts w:ascii="Arial Narrow" w:hAnsi="Arial Narrow"/>
          <w:lang w:val="id-ID"/>
        </w:rPr>
        <w:t>katakan</w:t>
      </w:r>
      <w:r w:rsidRPr="0019695E">
        <w:rPr>
          <w:rFonts w:ascii="Arial Narrow" w:hAnsi="Arial Narrow"/>
        </w:rPr>
        <w:t xml:space="preserve"> praktis dalam penggunaanya </w:t>
      </w:r>
      <w:r w:rsidR="004D6086">
        <w:rPr>
          <w:rFonts w:ascii="Arial Narrow" w:hAnsi="Arial Narrow"/>
          <w:lang w:val="id-ID"/>
        </w:rPr>
        <w:t>dalam</w:t>
      </w:r>
      <w:r w:rsidRPr="0019695E">
        <w:rPr>
          <w:rFonts w:ascii="Arial Narrow" w:hAnsi="Arial Narrow"/>
        </w:rPr>
        <w:t xml:space="preserve"> menunjang guru dalam</w:t>
      </w:r>
      <w:r w:rsidRPr="0019695E">
        <w:rPr>
          <w:rFonts w:ascii="Arial Narrow" w:hAnsi="Arial Narrow"/>
          <w:spacing w:val="-5"/>
        </w:rPr>
        <w:t xml:space="preserve"> </w:t>
      </w:r>
      <w:r w:rsidRPr="0019695E">
        <w:rPr>
          <w:rFonts w:ascii="Arial Narrow" w:hAnsi="Arial Narrow"/>
        </w:rPr>
        <w:t>pembelajaran.</w:t>
      </w:r>
    </w:p>
    <w:p w:rsidR="00B70EFC" w:rsidRPr="004D6086" w:rsidRDefault="0019695E" w:rsidP="0019695E">
      <w:pPr>
        <w:pStyle w:val="BodyText"/>
        <w:spacing w:before="2"/>
        <w:ind w:right="111" w:firstLine="566"/>
        <w:rPr>
          <w:rFonts w:ascii="Arial Narrow" w:hAnsi="Arial Narrow"/>
          <w:lang w:val="id-ID"/>
        </w:rPr>
      </w:pPr>
      <w:r w:rsidRPr="0019695E">
        <w:rPr>
          <w:rFonts w:ascii="Arial Narrow" w:hAnsi="Arial Narrow"/>
        </w:rPr>
        <w:t>Berdasarkan hasil nilai tes siswa yang dilakukan</w:t>
      </w:r>
      <w:r w:rsidR="004D6086">
        <w:rPr>
          <w:rFonts w:ascii="Arial Narrow" w:hAnsi="Arial Narrow"/>
          <w:lang w:val="id-ID"/>
        </w:rPr>
        <w:t xml:space="preserve"> </w:t>
      </w:r>
      <w:r w:rsidRPr="0019695E">
        <w:rPr>
          <w:rFonts w:ascii="Arial Narrow" w:hAnsi="Arial Narrow"/>
        </w:rPr>
        <w:t xml:space="preserve">setelah menggunakan media pembelajaran </w:t>
      </w:r>
      <w:r w:rsidR="004D6086">
        <w:rPr>
          <w:rFonts w:ascii="Arial Narrow" w:hAnsi="Arial Narrow"/>
          <w:lang w:val="id-ID"/>
        </w:rPr>
        <w:t xml:space="preserve">berbasis </w:t>
      </w:r>
      <w:r w:rsidRPr="0019695E">
        <w:rPr>
          <w:rFonts w:ascii="Arial Narrow" w:hAnsi="Arial Narrow"/>
          <w:i/>
        </w:rPr>
        <w:t>AutoPlay Media Studio 8</w:t>
      </w:r>
      <w:r w:rsidR="004D6086">
        <w:rPr>
          <w:rFonts w:ascii="Arial Narrow" w:hAnsi="Arial Narrow"/>
          <w:i/>
          <w:lang w:val="id-ID"/>
        </w:rPr>
        <w:t>.5</w:t>
      </w:r>
      <w:r w:rsidRPr="0019695E">
        <w:rPr>
          <w:rFonts w:ascii="Arial Narrow" w:hAnsi="Arial Narrow"/>
          <w:i/>
        </w:rPr>
        <w:t xml:space="preserve"> </w:t>
      </w:r>
      <w:r w:rsidRPr="0019695E">
        <w:rPr>
          <w:rFonts w:ascii="Arial Narrow" w:hAnsi="Arial Narrow"/>
        </w:rPr>
        <w:t xml:space="preserve">pada kelas </w:t>
      </w:r>
      <w:r w:rsidR="004D6086">
        <w:rPr>
          <w:rFonts w:ascii="Arial Narrow" w:hAnsi="Arial Narrow"/>
          <w:lang w:val="id-ID"/>
        </w:rPr>
        <w:t>VII</w:t>
      </w:r>
      <w:r w:rsidR="004D6086">
        <w:rPr>
          <w:rFonts w:ascii="Arial Narrow" w:hAnsi="Arial Narrow"/>
        </w:rPr>
        <w:t xml:space="preserve"> sebanyak </w:t>
      </w:r>
      <w:r w:rsidR="004D6086">
        <w:rPr>
          <w:rFonts w:ascii="Arial Narrow" w:hAnsi="Arial Narrow"/>
          <w:lang w:val="id-ID"/>
        </w:rPr>
        <w:t>17</w:t>
      </w:r>
      <w:r w:rsidRPr="0019695E">
        <w:rPr>
          <w:rFonts w:ascii="Arial Narrow" w:hAnsi="Arial Narrow"/>
        </w:rPr>
        <w:t xml:space="preserve"> siswa dinyatakan tuntas dengan </w:t>
      </w:r>
      <w:r w:rsidR="004D6086">
        <w:rPr>
          <w:rFonts w:ascii="Arial Narrow" w:hAnsi="Arial Narrow"/>
        </w:rPr>
        <w:t xml:space="preserve">nilai yang memuaskan sedangkan </w:t>
      </w:r>
      <w:r w:rsidR="004D6086">
        <w:rPr>
          <w:rFonts w:ascii="Arial Narrow" w:hAnsi="Arial Narrow"/>
          <w:lang w:val="id-ID"/>
        </w:rPr>
        <w:t>3</w:t>
      </w:r>
      <w:r w:rsidRPr="0019695E">
        <w:rPr>
          <w:rFonts w:ascii="Arial Narrow" w:hAnsi="Arial Narrow"/>
        </w:rPr>
        <w:t xml:space="preserve"> siswa dinyatakan tidak dapat memenuhi standar dengan presentase ketuntasan sebesar 84%. </w:t>
      </w:r>
      <w:r w:rsidRPr="004D6086">
        <w:rPr>
          <w:rFonts w:ascii="Arial Narrow" w:hAnsi="Arial Narrow"/>
        </w:rPr>
        <w:t>Sehingga dapat disimpulkan</w:t>
      </w:r>
      <w:r w:rsidRPr="004D6086">
        <w:rPr>
          <w:rFonts w:ascii="Arial Narrow" w:hAnsi="Arial Narrow"/>
          <w:spacing w:val="41"/>
        </w:rPr>
        <w:t xml:space="preserve"> </w:t>
      </w:r>
      <w:r w:rsidRPr="004D6086">
        <w:rPr>
          <w:rFonts w:ascii="Arial Narrow" w:hAnsi="Arial Narrow"/>
        </w:rPr>
        <w:t>bahwa media</w:t>
      </w:r>
      <w:r w:rsidR="004D6086" w:rsidRPr="004D6086">
        <w:rPr>
          <w:rFonts w:ascii="Arial Narrow" w:hAnsi="Arial Narrow"/>
          <w:lang w:val="id-ID"/>
        </w:rPr>
        <w:t xml:space="preserve"> </w:t>
      </w:r>
      <w:r w:rsidR="004D6086" w:rsidRPr="004D6086">
        <w:rPr>
          <w:rFonts w:ascii="Arial Narrow" w:hAnsi="Arial Narrow"/>
        </w:rPr>
        <w:t xml:space="preserve">pembelajaran </w:t>
      </w:r>
      <w:r w:rsidR="004D6086">
        <w:rPr>
          <w:rFonts w:ascii="Arial Narrow" w:hAnsi="Arial Narrow"/>
          <w:lang w:val="id-ID"/>
        </w:rPr>
        <w:t>berbasis</w:t>
      </w:r>
      <w:r w:rsidR="004D6086" w:rsidRPr="004D6086">
        <w:rPr>
          <w:rFonts w:ascii="Arial Narrow" w:hAnsi="Arial Narrow"/>
        </w:rPr>
        <w:t xml:space="preserve"> AutoPlay media Studio 8</w:t>
      </w:r>
      <w:r w:rsidR="004D6086">
        <w:rPr>
          <w:rFonts w:ascii="Arial Narrow" w:hAnsi="Arial Narrow"/>
          <w:lang w:val="id-ID"/>
        </w:rPr>
        <w:t>.5</w:t>
      </w:r>
      <w:r w:rsidR="004D6086" w:rsidRPr="004D6086">
        <w:rPr>
          <w:rFonts w:ascii="Arial Narrow" w:hAnsi="Arial Narrow"/>
        </w:rPr>
        <w:t xml:space="preserve"> </w:t>
      </w:r>
      <w:r w:rsidR="004D6086">
        <w:rPr>
          <w:rFonts w:ascii="Arial Narrow" w:hAnsi="Arial Narrow"/>
          <w:lang w:val="id-ID"/>
        </w:rPr>
        <w:t xml:space="preserve">dapat </w:t>
      </w:r>
      <w:r w:rsidR="004D6086" w:rsidRPr="004D6086">
        <w:rPr>
          <w:rFonts w:ascii="Arial Narrow" w:hAnsi="Arial Narrow"/>
        </w:rPr>
        <w:t>dikatakan efektif dalam proses pembelajaran</w:t>
      </w:r>
      <w:r w:rsidR="004D6086">
        <w:rPr>
          <w:rFonts w:ascii="Arial Narrow" w:hAnsi="Arial Narrow"/>
          <w:lang w:val="id-ID"/>
        </w:rPr>
        <w:t>.</w:t>
      </w:r>
    </w:p>
    <w:p w:rsidR="00B70EFC" w:rsidRDefault="00B70EFC">
      <w:pPr>
        <w:pStyle w:val="BodyText"/>
        <w:spacing w:before="10"/>
        <w:ind w:left="0"/>
        <w:jc w:val="left"/>
        <w:rPr>
          <w:sz w:val="35"/>
        </w:rPr>
      </w:pPr>
    </w:p>
    <w:p w:rsidR="0064661B" w:rsidRDefault="009A742B" w:rsidP="00316FEF">
      <w:pPr>
        <w:pStyle w:val="Heading1"/>
        <w:jc w:val="left"/>
        <w:rPr>
          <w:rFonts w:ascii="Arial Narrow" w:hAnsi="Arial Narrow"/>
          <w:color w:val="0D0D0D"/>
          <w:lang w:val="id-ID"/>
        </w:rPr>
      </w:pPr>
      <w:r w:rsidRPr="007F1F02">
        <w:rPr>
          <w:rFonts w:ascii="Arial Narrow" w:hAnsi="Arial Narrow"/>
          <w:color w:val="0D0D0D"/>
        </w:rPr>
        <w:t>DAFTAR PUSTAKA</w:t>
      </w:r>
    </w:p>
    <w:p w:rsidR="00316FEF" w:rsidRPr="00316FEF" w:rsidRDefault="00316FEF" w:rsidP="00316FEF">
      <w:pPr>
        <w:pStyle w:val="Heading1"/>
        <w:jc w:val="left"/>
        <w:rPr>
          <w:rFonts w:ascii="Arial Narrow" w:hAnsi="Arial Narrow"/>
          <w:color w:val="0D0D0D"/>
          <w:lang w:val="id-ID"/>
        </w:rPr>
      </w:pPr>
    </w:p>
    <w:p w:rsidR="006F65DD" w:rsidRDefault="006F65DD" w:rsidP="006F65DD">
      <w:pPr>
        <w:spacing w:before="119" w:line="360" w:lineRule="auto"/>
        <w:ind w:left="699" w:hanging="567"/>
        <w:contextualSpacing/>
        <w:rPr>
          <w:rFonts w:ascii="Arial Narrow" w:hAnsi="Arial Narrow"/>
          <w:sz w:val="24"/>
          <w:szCs w:val="24"/>
          <w:lang w:val="id-ID"/>
        </w:rPr>
      </w:pPr>
      <w:r w:rsidRPr="009A1FD9">
        <w:rPr>
          <w:rFonts w:ascii="Arial Narrow" w:hAnsi="Arial Narrow"/>
          <w:sz w:val="24"/>
          <w:szCs w:val="24"/>
        </w:rPr>
        <w:t xml:space="preserve">Arsyad, Azhar. 2005. </w:t>
      </w:r>
      <w:r w:rsidRPr="009A1FD9">
        <w:rPr>
          <w:rFonts w:ascii="Arial Narrow" w:hAnsi="Arial Narrow"/>
          <w:i/>
          <w:sz w:val="24"/>
          <w:szCs w:val="24"/>
        </w:rPr>
        <w:t>Media Pembelajaran</w:t>
      </w:r>
      <w:r w:rsidRPr="009A1FD9">
        <w:rPr>
          <w:rFonts w:ascii="Arial Narrow" w:hAnsi="Arial Narrow"/>
          <w:sz w:val="24"/>
          <w:szCs w:val="24"/>
        </w:rPr>
        <w:t>. Jakarta: Raja Grafindo Persada.</w:t>
      </w:r>
    </w:p>
    <w:p w:rsidR="006F65DD" w:rsidRPr="000524F4" w:rsidRDefault="006F65DD" w:rsidP="006F65DD">
      <w:pPr>
        <w:spacing w:before="119" w:line="360" w:lineRule="auto"/>
        <w:ind w:left="673" w:right="96" w:hanging="567"/>
        <w:contextualSpacing/>
        <w:jc w:val="both"/>
        <w:rPr>
          <w:rFonts w:ascii="Arial Narrow" w:hAnsi="Arial Narrow"/>
          <w:sz w:val="24"/>
          <w:szCs w:val="24"/>
          <w:lang w:val="id-ID"/>
        </w:rPr>
      </w:pPr>
      <w:r w:rsidRPr="000524F4">
        <w:rPr>
          <w:rFonts w:ascii="Arial Narrow" w:hAnsi="Arial Narrow"/>
          <w:sz w:val="24"/>
          <w:szCs w:val="24"/>
        </w:rPr>
        <w:t xml:space="preserve">Ambar Wati, P. (2017). </w:t>
      </w:r>
      <w:proofErr w:type="gramStart"/>
      <w:r w:rsidRPr="000524F4">
        <w:rPr>
          <w:rFonts w:ascii="Arial Narrow" w:hAnsi="Arial Narrow"/>
          <w:sz w:val="24"/>
          <w:szCs w:val="24"/>
        </w:rPr>
        <w:t>Pengembangan Lks Berbasis Proyek Pada Mata Pelajaran Kerja Bengkel Dan Menggambar Teknik Kelas X Smk Kal-1 Surabaya.</w:t>
      </w:r>
      <w:proofErr w:type="gramEnd"/>
      <w:r w:rsidRPr="000524F4">
        <w:rPr>
          <w:rFonts w:ascii="Arial Narrow" w:hAnsi="Arial Narrow"/>
          <w:sz w:val="24"/>
          <w:szCs w:val="24"/>
        </w:rPr>
        <w:t xml:space="preserve"> </w:t>
      </w:r>
      <w:r w:rsidRPr="000524F4">
        <w:rPr>
          <w:rFonts w:ascii="Arial Narrow" w:hAnsi="Arial Narrow"/>
          <w:i/>
          <w:iCs/>
          <w:sz w:val="24"/>
          <w:szCs w:val="24"/>
        </w:rPr>
        <w:t>Jurnal Pendidikan Teknik Elektro</w:t>
      </w:r>
      <w:r w:rsidRPr="000524F4">
        <w:rPr>
          <w:rFonts w:ascii="Arial Narrow" w:hAnsi="Arial Narrow"/>
          <w:sz w:val="24"/>
          <w:szCs w:val="24"/>
        </w:rPr>
        <w:t xml:space="preserve">, </w:t>
      </w:r>
      <w:r w:rsidRPr="000524F4">
        <w:rPr>
          <w:rFonts w:ascii="Arial Narrow" w:hAnsi="Arial Narrow"/>
          <w:i/>
          <w:iCs/>
          <w:sz w:val="24"/>
          <w:szCs w:val="24"/>
        </w:rPr>
        <w:t>6</w:t>
      </w:r>
      <w:r w:rsidRPr="000524F4">
        <w:rPr>
          <w:rFonts w:ascii="Arial Narrow" w:hAnsi="Arial Narrow"/>
          <w:sz w:val="24"/>
          <w:szCs w:val="24"/>
        </w:rPr>
        <w:t>(3).</w:t>
      </w:r>
    </w:p>
    <w:p w:rsidR="006F65DD" w:rsidRDefault="006F65DD" w:rsidP="006F65DD">
      <w:pPr>
        <w:widowControl/>
        <w:autoSpaceDE/>
        <w:autoSpaceDN/>
        <w:spacing w:line="360" w:lineRule="auto"/>
        <w:ind w:left="709" w:hanging="567"/>
        <w:contextualSpacing/>
        <w:rPr>
          <w:rFonts w:ascii="Arial Narrow" w:eastAsia="Times New Roman" w:hAnsi="Arial Narrow" w:cs="Times New Roman"/>
          <w:sz w:val="24"/>
          <w:szCs w:val="24"/>
          <w:lang w:val="id-ID"/>
        </w:rPr>
      </w:pPr>
      <w:proofErr w:type="gramStart"/>
      <w:r w:rsidRPr="00B646E9">
        <w:rPr>
          <w:rFonts w:ascii="Arial Narrow" w:eastAsia="Times New Roman" w:hAnsi="Arial Narrow" w:cs="Times New Roman"/>
          <w:sz w:val="24"/>
          <w:szCs w:val="24"/>
        </w:rPr>
        <w:t>Hadi, H., &amp; Subhani, A. (2017, October).</w:t>
      </w:r>
      <w:proofErr w:type="gramEnd"/>
      <w:r w:rsidRPr="00B646E9">
        <w:rPr>
          <w:rFonts w:ascii="Arial Narrow" w:eastAsia="Times New Roman" w:hAnsi="Arial Narrow" w:cs="Times New Roman"/>
          <w:sz w:val="24"/>
          <w:szCs w:val="24"/>
        </w:rPr>
        <w:t xml:space="preserve"> </w:t>
      </w:r>
      <w:proofErr w:type="gramStart"/>
      <w:r w:rsidRPr="00B646E9">
        <w:rPr>
          <w:rFonts w:ascii="Arial Narrow" w:eastAsia="Times New Roman" w:hAnsi="Arial Narrow" w:cs="Times New Roman"/>
          <w:sz w:val="24"/>
          <w:szCs w:val="24"/>
        </w:rPr>
        <w:t>Internalisasi Karakter Peduli Lingkungan Dan Tanggap Bencana Pada Siswa Sekolah Melalui Program Geography Partner Schools.</w:t>
      </w:r>
      <w:proofErr w:type="gramEnd"/>
      <w:r w:rsidRPr="00B646E9">
        <w:rPr>
          <w:rFonts w:ascii="Arial Narrow" w:eastAsia="Times New Roman" w:hAnsi="Arial Narrow" w:cs="Times New Roman"/>
          <w:sz w:val="24"/>
          <w:szCs w:val="24"/>
        </w:rPr>
        <w:t xml:space="preserve"> </w:t>
      </w:r>
      <w:proofErr w:type="gramStart"/>
      <w:r w:rsidRPr="00B646E9">
        <w:rPr>
          <w:rFonts w:ascii="Arial Narrow" w:eastAsia="Times New Roman" w:hAnsi="Arial Narrow" w:cs="Times New Roman"/>
          <w:sz w:val="24"/>
          <w:szCs w:val="24"/>
        </w:rPr>
        <w:t xml:space="preserve">In </w:t>
      </w:r>
      <w:r w:rsidRPr="00B646E9">
        <w:rPr>
          <w:rFonts w:ascii="Arial Narrow" w:eastAsia="Times New Roman" w:hAnsi="Arial Narrow" w:cs="Times New Roman"/>
          <w:i/>
          <w:iCs/>
          <w:sz w:val="24"/>
          <w:szCs w:val="24"/>
        </w:rPr>
        <w:t>Prosiding Seminar Nasional Pendidik dan Pengembang Pendidikan Indonesia</w:t>
      </w:r>
      <w:r w:rsidRPr="00B646E9">
        <w:rPr>
          <w:rFonts w:ascii="Arial Narrow" w:eastAsia="Times New Roman" w:hAnsi="Arial Narrow" w:cs="Times New Roman"/>
          <w:sz w:val="24"/>
          <w:szCs w:val="24"/>
        </w:rPr>
        <w:t xml:space="preserve"> (pp. 176-188).</w:t>
      </w:r>
      <w:proofErr w:type="gramEnd"/>
    </w:p>
    <w:p w:rsidR="006F65DD" w:rsidRPr="00B646E9" w:rsidRDefault="00F95782" w:rsidP="006F65DD">
      <w:pPr>
        <w:spacing w:before="120" w:line="360" w:lineRule="auto"/>
        <w:ind w:left="697" w:hanging="567"/>
        <w:contextualSpacing/>
        <w:rPr>
          <w:rFonts w:ascii="Arial Narrow" w:hAnsi="Arial Narrow"/>
          <w:color w:val="000000" w:themeColor="text1"/>
          <w:sz w:val="24"/>
          <w:szCs w:val="24"/>
          <w:lang w:val="id-ID"/>
        </w:rPr>
      </w:pPr>
      <w:hyperlink r:id="rId47" w:history="1">
        <w:r w:rsidR="006F65DD" w:rsidRPr="006F65DD">
          <w:rPr>
            <w:rStyle w:val="Hyperlink"/>
            <w:rFonts w:ascii="Arial Narrow" w:hAnsi="Arial Narrow"/>
            <w:color w:val="000000" w:themeColor="text1"/>
            <w:sz w:val="24"/>
            <w:szCs w:val="24"/>
            <w:lang w:val="id-ID"/>
          </w:rPr>
          <w:t>https://id.wikipedia.org/wiki/Autorun.inf</w:t>
        </w:r>
      </w:hyperlink>
      <w:r w:rsidR="006F65DD" w:rsidRPr="006F65DD">
        <w:rPr>
          <w:rFonts w:ascii="Arial Narrow" w:hAnsi="Arial Narrow"/>
          <w:color w:val="000000" w:themeColor="text1"/>
          <w:sz w:val="24"/>
          <w:szCs w:val="24"/>
          <w:lang w:val="id-ID"/>
        </w:rPr>
        <w:t xml:space="preserve"> ( di akses 16/01/2020)</w:t>
      </w:r>
    </w:p>
    <w:p w:rsidR="006F65DD" w:rsidRPr="00D226BC" w:rsidRDefault="006F65DD" w:rsidP="006F65DD">
      <w:pPr>
        <w:spacing w:before="119" w:line="360" w:lineRule="auto"/>
        <w:ind w:left="673" w:right="96" w:hanging="567"/>
        <w:contextualSpacing/>
        <w:jc w:val="both"/>
        <w:rPr>
          <w:rFonts w:ascii="Arial Narrow" w:hAnsi="Arial Narrow"/>
          <w:sz w:val="24"/>
          <w:szCs w:val="24"/>
          <w:lang w:val="id-ID"/>
        </w:rPr>
      </w:pPr>
      <w:r w:rsidRPr="00D226BC">
        <w:rPr>
          <w:rFonts w:ascii="Arial Narrow" w:hAnsi="Arial Narrow"/>
          <w:sz w:val="24"/>
          <w:szCs w:val="24"/>
        </w:rPr>
        <w:t xml:space="preserve">Khairi, A. (2016). </w:t>
      </w:r>
      <w:proofErr w:type="gramStart"/>
      <w:r w:rsidRPr="00D226BC">
        <w:rPr>
          <w:rFonts w:ascii="Arial Narrow" w:hAnsi="Arial Narrow"/>
          <w:sz w:val="24"/>
          <w:szCs w:val="24"/>
        </w:rPr>
        <w:t>Pengembangan Media Komik Berbasis Karakter Untuk Siswa Sekolah Dasar.</w:t>
      </w:r>
      <w:proofErr w:type="gramEnd"/>
      <w:r w:rsidRPr="00D226BC">
        <w:rPr>
          <w:rFonts w:ascii="Arial Narrow" w:hAnsi="Arial Narrow"/>
          <w:sz w:val="24"/>
          <w:szCs w:val="24"/>
        </w:rPr>
        <w:t xml:space="preserve"> </w:t>
      </w:r>
      <w:r w:rsidRPr="00D226BC">
        <w:rPr>
          <w:rFonts w:ascii="Arial Narrow" w:hAnsi="Arial Narrow"/>
          <w:i/>
          <w:iCs/>
          <w:sz w:val="24"/>
          <w:szCs w:val="24"/>
        </w:rPr>
        <w:t>Pelita Bangsa Pelestari Pancasila</w:t>
      </w:r>
      <w:r w:rsidRPr="00D226BC">
        <w:rPr>
          <w:rFonts w:ascii="Arial Narrow" w:hAnsi="Arial Narrow"/>
          <w:sz w:val="24"/>
          <w:szCs w:val="24"/>
        </w:rPr>
        <w:t xml:space="preserve">, </w:t>
      </w:r>
      <w:r w:rsidRPr="00D226BC">
        <w:rPr>
          <w:rFonts w:ascii="Arial Narrow" w:hAnsi="Arial Narrow"/>
          <w:i/>
          <w:iCs/>
          <w:sz w:val="24"/>
          <w:szCs w:val="24"/>
        </w:rPr>
        <w:t>11</w:t>
      </w:r>
      <w:r w:rsidRPr="00D226BC">
        <w:rPr>
          <w:rFonts w:ascii="Arial Narrow" w:hAnsi="Arial Narrow"/>
          <w:sz w:val="24"/>
          <w:szCs w:val="24"/>
        </w:rPr>
        <w:t>(1).</w:t>
      </w:r>
    </w:p>
    <w:p w:rsidR="006F65DD" w:rsidRDefault="006F65DD" w:rsidP="006F65DD">
      <w:pPr>
        <w:widowControl/>
        <w:autoSpaceDE/>
        <w:autoSpaceDN/>
        <w:spacing w:line="360" w:lineRule="auto"/>
        <w:ind w:left="709" w:hanging="567"/>
        <w:contextualSpacing/>
        <w:rPr>
          <w:rFonts w:ascii="Arial Narrow" w:eastAsia="Times New Roman" w:hAnsi="Arial Narrow" w:cs="Times New Roman"/>
          <w:sz w:val="24"/>
          <w:szCs w:val="24"/>
          <w:lang w:val="id-ID"/>
        </w:rPr>
      </w:pPr>
      <w:r w:rsidRPr="00690592">
        <w:rPr>
          <w:rFonts w:ascii="Arial Narrow" w:eastAsia="Times New Roman" w:hAnsi="Arial Narrow" w:cs="Times New Roman"/>
          <w:sz w:val="24"/>
          <w:szCs w:val="24"/>
        </w:rPr>
        <w:t xml:space="preserve">Novaliendry, D. (2013). Aplikasi game geografi berbasis multimedia interaktif (studi kasus siswa kelas IX SMPN 1 RAO). </w:t>
      </w:r>
      <w:r w:rsidRPr="00690592">
        <w:rPr>
          <w:rFonts w:ascii="Arial Narrow" w:eastAsia="Times New Roman" w:hAnsi="Arial Narrow" w:cs="Times New Roman"/>
          <w:i/>
          <w:iCs/>
          <w:sz w:val="24"/>
          <w:szCs w:val="24"/>
        </w:rPr>
        <w:t>Jurnal Teknologi Informasi &amp; Pendidikan</w:t>
      </w:r>
      <w:r w:rsidRPr="00690592">
        <w:rPr>
          <w:rFonts w:ascii="Arial Narrow" w:eastAsia="Times New Roman" w:hAnsi="Arial Narrow" w:cs="Times New Roman"/>
          <w:sz w:val="24"/>
          <w:szCs w:val="24"/>
        </w:rPr>
        <w:t xml:space="preserve">, </w:t>
      </w:r>
      <w:r w:rsidRPr="00690592">
        <w:rPr>
          <w:rFonts w:ascii="Arial Narrow" w:eastAsia="Times New Roman" w:hAnsi="Arial Narrow" w:cs="Times New Roman"/>
          <w:i/>
          <w:iCs/>
          <w:sz w:val="24"/>
          <w:szCs w:val="24"/>
        </w:rPr>
        <w:t>6</w:t>
      </w:r>
      <w:r w:rsidRPr="00690592">
        <w:rPr>
          <w:rFonts w:ascii="Arial Narrow" w:eastAsia="Times New Roman" w:hAnsi="Arial Narrow" w:cs="Times New Roman"/>
          <w:sz w:val="24"/>
          <w:szCs w:val="24"/>
        </w:rPr>
        <w:t>(2), 106-118.</w:t>
      </w:r>
    </w:p>
    <w:p w:rsidR="006F65DD" w:rsidRDefault="006F65DD" w:rsidP="006F65DD">
      <w:pPr>
        <w:spacing w:before="119" w:line="360" w:lineRule="auto"/>
        <w:ind w:left="673" w:right="96" w:hanging="567"/>
        <w:contextualSpacing/>
        <w:jc w:val="both"/>
        <w:rPr>
          <w:rFonts w:ascii="Arial Narrow" w:hAnsi="Arial Narrow"/>
          <w:sz w:val="24"/>
          <w:szCs w:val="24"/>
          <w:lang w:val="id-ID"/>
        </w:rPr>
      </w:pPr>
      <w:proofErr w:type="gramStart"/>
      <w:r w:rsidRPr="009A1FD9">
        <w:rPr>
          <w:rFonts w:ascii="Arial Narrow" w:hAnsi="Arial Narrow"/>
          <w:sz w:val="24"/>
          <w:szCs w:val="24"/>
        </w:rPr>
        <w:t>Sugiyono.</w:t>
      </w:r>
      <w:proofErr w:type="gramEnd"/>
      <w:r w:rsidRPr="009A1FD9">
        <w:rPr>
          <w:rFonts w:ascii="Arial Narrow" w:hAnsi="Arial Narrow"/>
          <w:sz w:val="24"/>
          <w:szCs w:val="24"/>
        </w:rPr>
        <w:t xml:space="preserve"> 2014. </w:t>
      </w:r>
      <w:r w:rsidRPr="009A1FD9">
        <w:rPr>
          <w:rFonts w:ascii="Arial Narrow" w:hAnsi="Arial Narrow"/>
          <w:i/>
          <w:sz w:val="24"/>
          <w:szCs w:val="24"/>
        </w:rPr>
        <w:t>Metode Penelitian Kuantitatif Kualitatif dan R&amp;D</w:t>
      </w:r>
      <w:r w:rsidRPr="009A1FD9">
        <w:rPr>
          <w:rFonts w:ascii="Arial Narrow" w:hAnsi="Arial Narrow"/>
          <w:sz w:val="24"/>
          <w:szCs w:val="24"/>
        </w:rPr>
        <w:t>. Bandung: Alfabeta.</w:t>
      </w:r>
    </w:p>
    <w:p w:rsidR="004F062A" w:rsidRPr="004F062A" w:rsidRDefault="004F062A" w:rsidP="00B646E9">
      <w:pPr>
        <w:spacing w:before="120" w:line="360" w:lineRule="auto"/>
        <w:ind w:left="697" w:hanging="567"/>
        <w:contextualSpacing/>
        <w:rPr>
          <w:rFonts w:ascii="Arial Narrow" w:hAnsi="Arial Narrow"/>
          <w:sz w:val="24"/>
          <w:szCs w:val="24"/>
          <w:lang w:val="id-ID"/>
        </w:rPr>
      </w:pPr>
      <w:r w:rsidRPr="004F062A">
        <w:rPr>
          <w:rFonts w:ascii="Arial Narrow" w:hAnsi="Arial Narrow"/>
          <w:sz w:val="24"/>
          <w:szCs w:val="24"/>
        </w:rPr>
        <w:t xml:space="preserve">Subhani, A. (2017). </w:t>
      </w:r>
      <w:proofErr w:type="gramStart"/>
      <w:r w:rsidRPr="004F062A">
        <w:rPr>
          <w:rFonts w:ascii="Arial Narrow" w:hAnsi="Arial Narrow"/>
          <w:sz w:val="24"/>
          <w:szCs w:val="24"/>
        </w:rPr>
        <w:t>Pengembangan Bahan Ajar Hidrologi Model GAPETRA Program Studi Pendidikan Geografi.</w:t>
      </w:r>
      <w:proofErr w:type="gramEnd"/>
      <w:r w:rsidRPr="004F062A">
        <w:rPr>
          <w:rFonts w:ascii="Arial Narrow" w:hAnsi="Arial Narrow"/>
          <w:sz w:val="24"/>
          <w:szCs w:val="24"/>
        </w:rPr>
        <w:t xml:space="preserve"> </w:t>
      </w:r>
      <w:r w:rsidRPr="004F062A">
        <w:rPr>
          <w:rFonts w:ascii="Arial Narrow" w:hAnsi="Arial Narrow"/>
          <w:i/>
          <w:iCs/>
          <w:sz w:val="24"/>
          <w:szCs w:val="24"/>
        </w:rPr>
        <w:t>DISERTASI dan TESIS Program Pascasarjana UM</w:t>
      </w:r>
      <w:r w:rsidRPr="004F062A">
        <w:rPr>
          <w:rFonts w:ascii="Arial Narrow" w:hAnsi="Arial Narrow"/>
          <w:sz w:val="24"/>
          <w:szCs w:val="24"/>
        </w:rPr>
        <w:t>.</w:t>
      </w:r>
    </w:p>
    <w:p w:rsidR="006F65DD" w:rsidRPr="006F65DD" w:rsidRDefault="004F062A" w:rsidP="00316FEF">
      <w:pPr>
        <w:spacing w:before="120" w:line="360" w:lineRule="auto"/>
        <w:ind w:left="697" w:hanging="567"/>
        <w:contextualSpacing/>
        <w:rPr>
          <w:rFonts w:ascii="Arial Narrow" w:hAnsi="Arial Narrow"/>
          <w:sz w:val="24"/>
          <w:szCs w:val="24"/>
          <w:lang w:val="id-ID"/>
        </w:rPr>
      </w:pPr>
      <w:proofErr w:type="gramStart"/>
      <w:r w:rsidRPr="004F062A">
        <w:rPr>
          <w:rFonts w:ascii="Arial Narrow" w:hAnsi="Arial Narrow"/>
          <w:sz w:val="24"/>
          <w:szCs w:val="24"/>
        </w:rPr>
        <w:t>Subhani, A., Utaya, S., &amp; Astina, I. K. (2017).</w:t>
      </w:r>
      <w:proofErr w:type="gramEnd"/>
      <w:r w:rsidRPr="004F062A">
        <w:rPr>
          <w:rFonts w:ascii="Arial Narrow" w:hAnsi="Arial Narrow"/>
          <w:sz w:val="24"/>
          <w:szCs w:val="24"/>
        </w:rPr>
        <w:t xml:space="preserve"> Engage Spatial Thinking in Geography Teaching Material. </w:t>
      </w:r>
      <w:r w:rsidRPr="004F062A">
        <w:rPr>
          <w:rFonts w:ascii="Arial Narrow" w:hAnsi="Arial Narrow"/>
          <w:i/>
          <w:iCs/>
          <w:sz w:val="24"/>
          <w:szCs w:val="24"/>
        </w:rPr>
        <w:t>International Journal of Academic Research in Business and Social Sciences</w:t>
      </w:r>
      <w:r w:rsidRPr="004F062A">
        <w:rPr>
          <w:rFonts w:ascii="Arial Narrow" w:hAnsi="Arial Narrow"/>
          <w:sz w:val="24"/>
          <w:szCs w:val="24"/>
        </w:rPr>
        <w:t xml:space="preserve">, </w:t>
      </w:r>
      <w:r w:rsidRPr="004F062A">
        <w:rPr>
          <w:rFonts w:ascii="Arial Narrow" w:hAnsi="Arial Narrow"/>
          <w:i/>
          <w:iCs/>
          <w:sz w:val="24"/>
          <w:szCs w:val="24"/>
        </w:rPr>
        <w:t>7</w:t>
      </w:r>
      <w:r w:rsidRPr="004F062A">
        <w:rPr>
          <w:rFonts w:ascii="Arial Narrow" w:hAnsi="Arial Narrow"/>
          <w:sz w:val="24"/>
          <w:szCs w:val="24"/>
        </w:rPr>
        <w:t>(5), 33-42.</w:t>
      </w:r>
    </w:p>
    <w:p w:rsidR="006A604F" w:rsidRPr="00690592" w:rsidRDefault="006A604F" w:rsidP="00690592">
      <w:pPr>
        <w:widowControl/>
        <w:autoSpaceDE/>
        <w:autoSpaceDN/>
        <w:spacing w:line="360" w:lineRule="auto"/>
        <w:ind w:left="709" w:hanging="567"/>
        <w:contextualSpacing/>
        <w:rPr>
          <w:rFonts w:ascii="Arial Narrow" w:eastAsia="Times New Roman" w:hAnsi="Arial Narrow" w:cs="Times New Roman"/>
          <w:sz w:val="24"/>
          <w:szCs w:val="24"/>
          <w:lang w:val="id-ID"/>
        </w:rPr>
      </w:pPr>
      <w:proofErr w:type="gramStart"/>
      <w:r w:rsidRPr="006A604F">
        <w:rPr>
          <w:rFonts w:ascii="Arial Narrow" w:eastAsia="Times New Roman" w:hAnsi="Arial Narrow" w:cs="Times New Roman"/>
          <w:sz w:val="24"/>
          <w:szCs w:val="24"/>
        </w:rPr>
        <w:t>Yogiyatno, W., &amp; Sofyan, H. (2014).</w:t>
      </w:r>
      <w:proofErr w:type="gramEnd"/>
      <w:r w:rsidRPr="006A604F">
        <w:rPr>
          <w:rFonts w:ascii="Arial Narrow" w:eastAsia="Times New Roman" w:hAnsi="Arial Narrow" w:cs="Times New Roman"/>
          <w:sz w:val="24"/>
          <w:szCs w:val="24"/>
        </w:rPr>
        <w:t xml:space="preserve"> </w:t>
      </w:r>
      <w:proofErr w:type="gramStart"/>
      <w:r w:rsidRPr="006A604F">
        <w:rPr>
          <w:rFonts w:ascii="Arial Narrow" w:eastAsia="Times New Roman" w:hAnsi="Arial Narrow" w:cs="Times New Roman"/>
          <w:sz w:val="24"/>
          <w:szCs w:val="24"/>
        </w:rPr>
        <w:t>Pengembangan multimedia interaktif kompetensi dasar mengoperasikan software basis data untuk SMK Negeri 1 Seyegan.</w:t>
      </w:r>
      <w:proofErr w:type="gramEnd"/>
      <w:r w:rsidRPr="006A604F">
        <w:rPr>
          <w:rFonts w:ascii="Arial Narrow" w:eastAsia="Times New Roman" w:hAnsi="Arial Narrow" w:cs="Times New Roman"/>
          <w:sz w:val="24"/>
          <w:szCs w:val="24"/>
        </w:rPr>
        <w:t xml:space="preserve"> </w:t>
      </w:r>
      <w:r w:rsidRPr="006A604F">
        <w:rPr>
          <w:rFonts w:ascii="Arial Narrow" w:eastAsia="Times New Roman" w:hAnsi="Arial Narrow" w:cs="Times New Roman"/>
          <w:i/>
          <w:iCs/>
          <w:sz w:val="24"/>
          <w:szCs w:val="24"/>
        </w:rPr>
        <w:t>Jurnal Pendidikan Vokasi</w:t>
      </w:r>
      <w:r w:rsidRPr="006A604F">
        <w:rPr>
          <w:rFonts w:ascii="Arial Narrow" w:eastAsia="Times New Roman" w:hAnsi="Arial Narrow" w:cs="Times New Roman"/>
          <w:sz w:val="24"/>
          <w:szCs w:val="24"/>
        </w:rPr>
        <w:t xml:space="preserve">, </w:t>
      </w:r>
      <w:r w:rsidRPr="006A604F">
        <w:rPr>
          <w:rFonts w:ascii="Arial Narrow" w:eastAsia="Times New Roman" w:hAnsi="Arial Narrow" w:cs="Times New Roman"/>
          <w:i/>
          <w:iCs/>
          <w:sz w:val="24"/>
          <w:szCs w:val="24"/>
        </w:rPr>
        <w:t>4</w:t>
      </w:r>
      <w:r w:rsidRPr="006A604F">
        <w:rPr>
          <w:rFonts w:ascii="Arial Narrow" w:eastAsia="Times New Roman" w:hAnsi="Arial Narrow" w:cs="Times New Roman"/>
          <w:sz w:val="24"/>
          <w:szCs w:val="24"/>
        </w:rPr>
        <w:t>(1).</w:t>
      </w:r>
    </w:p>
    <w:p w:rsidR="00B70EFC" w:rsidRPr="006F65DD" w:rsidRDefault="00E42BD3" w:rsidP="006F65DD">
      <w:pPr>
        <w:widowControl/>
        <w:autoSpaceDE/>
        <w:autoSpaceDN/>
        <w:spacing w:line="360" w:lineRule="auto"/>
        <w:ind w:left="709" w:hanging="567"/>
        <w:contextualSpacing/>
        <w:rPr>
          <w:rFonts w:ascii="Arial Narrow" w:eastAsia="Times New Roman" w:hAnsi="Arial Narrow" w:cs="Times New Roman"/>
          <w:sz w:val="24"/>
          <w:szCs w:val="24"/>
          <w:lang w:val="id-ID"/>
        </w:rPr>
      </w:pPr>
      <w:proofErr w:type="gramStart"/>
      <w:r w:rsidRPr="00E42BD3">
        <w:rPr>
          <w:rFonts w:ascii="Arial Narrow" w:hAnsi="Arial Narrow"/>
          <w:sz w:val="24"/>
          <w:szCs w:val="24"/>
        </w:rPr>
        <w:lastRenderedPageBreak/>
        <w:t>Yogiyatno, W., &amp; Sofyan, H. (2014).</w:t>
      </w:r>
      <w:proofErr w:type="gramEnd"/>
      <w:r w:rsidRPr="00E42BD3">
        <w:rPr>
          <w:rFonts w:ascii="Arial Narrow" w:hAnsi="Arial Narrow"/>
          <w:sz w:val="24"/>
          <w:szCs w:val="24"/>
        </w:rPr>
        <w:t xml:space="preserve"> </w:t>
      </w:r>
      <w:proofErr w:type="gramStart"/>
      <w:r w:rsidRPr="00E42BD3">
        <w:rPr>
          <w:rFonts w:ascii="Arial Narrow" w:hAnsi="Arial Narrow"/>
          <w:sz w:val="24"/>
          <w:szCs w:val="24"/>
        </w:rPr>
        <w:t>Pengembangan multimedia interaktif kompetensi dasar mengoperasikan software basis data untuk SMK Negeri 1 Seyegan.</w:t>
      </w:r>
      <w:proofErr w:type="gramEnd"/>
      <w:r w:rsidRPr="00E42BD3">
        <w:rPr>
          <w:rFonts w:ascii="Arial Narrow" w:hAnsi="Arial Narrow"/>
          <w:sz w:val="24"/>
          <w:szCs w:val="24"/>
        </w:rPr>
        <w:t xml:space="preserve"> </w:t>
      </w:r>
      <w:r w:rsidRPr="00E42BD3">
        <w:rPr>
          <w:rFonts w:ascii="Arial Narrow" w:hAnsi="Arial Narrow"/>
          <w:i/>
          <w:iCs/>
          <w:sz w:val="24"/>
          <w:szCs w:val="24"/>
        </w:rPr>
        <w:t>Jurnal Pendidikan Vokasi</w:t>
      </w:r>
      <w:r w:rsidRPr="00E42BD3">
        <w:rPr>
          <w:rFonts w:ascii="Arial Narrow" w:hAnsi="Arial Narrow"/>
          <w:sz w:val="24"/>
          <w:szCs w:val="24"/>
        </w:rPr>
        <w:t xml:space="preserve">, </w:t>
      </w:r>
      <w:r w:rsidRPr="00E42BD3">
        <w:rPr>
          <w:rFonts w:ascii="Arial Narrow" w:hAnsi="Arial Narrow"/>
          <w:i/>
          <w:iCs/>
          <w:sz w:val="24"/>
          <w:szCs w:val="24"/>
        </w:rPr>
        <w:t>4</w:t>
      </w:r>
      <w:r w:rsidRPr="00E42BD3">
        <w:rPr>
          <w:rFonts w:ascii="Arial Narrow" w:hAnsi="Arial Narrow"/>
          <w:sz w:val="24"/>
          <w:szCs w:val="24"/>
        </w:rPr>
        <w:t>(1).</w:t>
      </w:r>
    </w:p>
    <w:sectPr w:rsidR="00B70EFC" w:rsidRPr="006F65DD" w:rsidSect="00B70EFC">
      <w:footerReference w:type="default" r:id="rId48"/>
      <w:pgSz w:w="11910" w:h="16850"/>
      <w:pgMar w:top="1340" w:right="1300" w:bottom="1220" w:left="1300" w:header="0" w:footer="1030" w:gutter="0"/>
      <w:cols w:space="720"/>
    </w:sectPr>
  </w:body>
</w:document>
</file>

<file path=word/endnotes.xml><?xml version="1.0" encoding="utf-8"?>
<w:end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endnote w:type="separator" w:id="-1">
    <w:p w:rsidR="0067574D" w:rsidRDefault="0067574D" w:rsidP="00B70EFC">
      <w:r>
        <w:separator/>
      </w:r>
    </w:p>
  </w:endnote>
  <w:endnote w:type="continuationSeparator" w:id="0">
    <w:p w:rsidR="0067574D" w:rsidRDefault="0067574D" w:rsidP="00B70EFC">
      <w:r>
        <w:continuationSeparator/>
      </w:r>
    </w:p>
  </w:endnote>
</w:endnotes>
</file>

<file path=word/fontTable.xml><?xml version="1.0" encoding="utf-8"?>
<w:fonts xmlns:r="http://schemas.openxmlformats.org/officeDocument/2006/relationships" xmlns:w="http://schemas.openxmlformats.org/wordprocessingml/2006/main">
  <w:font w:name="Liberation Sans Narrow">
    <w:altName w:val="Arial"/>
    <w:charset w:val="00"/>
    <w:family w:val="swiss"/>
    <w:pitch w:val="variable"/>
    <w:sig w:usb0="00000000" w:usb1="00000000" w:usb2="00000000" w:usb3="00000000" w:csb0="0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DejaVu Sans">
    <w:altName w:val="Arial"/>
    <w:charset w:val="00"/>
    <w:family w:val="swiss"/>
    <w:pitch w:val="variable"/>
    <w:sig w:usb0="00000000" w:usb1="00000000" w:usb2="00000000" w:usb3="00000000" w:csb0="00000000" w:csb1="00000000"/>
  </w:font>
  <w:font w:name="Trebuchet MS">
    <w:altName w:val="Trebuchet MS"/>
    <w:panose1 w:val="020B0603020202020204"/>
    <w:charset w:val="00"/>
    <w:family w:val="swiss"/>
    <w:pitch w:val="variable"/>
    <w:sig w:usb0="00000687" w:usb1="00000000" w:usb2="00000000" w:usb3="00000000" w:csb0="0000009F" w:csb1="00000000"/>
  </w:font>
</w:fonts>
</file>

<file path=word/footer1.xml><?xml version="1.0" encoding="utf-8"?>
<w:ftr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p w:rsidR="00B70EFC" w:rsidRDefault="00F95782">
    <w:pPr>
      <w:pStyle w:val="BodyText"/>
      <w:spacing w:line="14" w:lineRule="auto"/>
      <w:ind w:left="0"/>
      <w:jc w:val="left"/>
      <w:rPr>
        <w:sz w:val="20"/>
      </w:rPr>
    </w:pPr>
    <w:r w:rsidRPr="00F95782">
      <w:pict>
        <v:shapetype id="_x0000_t202" coordsize="21600,21600" o:spt="202" path="m,l,21600r21600,l21600,xe">
          <v:stroke joinstyle="miter"/>
          <v:path gradientshapeok="t" o:connecttype="rect"/>
        </v:shapetype>
        <v:shape id="_x0000_s2049" type="#_x0000_t202" style="position:absolute;margin-left:510.7pt;margin-top:779.55pt;width:17.05pt;height:15.8pt;z-index:-251658752;mso-position-horizontal-relative:page;mso-position-vertical-relative:page" filled="f" stroked="f">
          <v:textbox style="mso-next-textbox:#_x0000_s2049" inset="0,0,0,0">
            <w:txbxContent>
              <w:p w:rsidR="00B70EFC" w:rsidRPr="00446EF2" w:rsidRDefault="00B70EFC" w:rsidP="00446EF2"/>
            </w:txbxContent>
          </v:textbox>
          <w10:wrap anchorx="page" anchory="page"/>
        </v:shape>
      </w:pict>
    </w:r>
  </w:p>
</w:ftr>
</file>

<file path=word/footnotes.xml><?xml version="1.0" encoding="utf-8"?>
<w:footnotes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footnote w:type="separator" w:id="-1">
    <w:p w:rsidR="0067574D" w:rsidRDefault="0067574D" w:rsidP="00B70EFC">
      <w:r>
        <w:separator/>
      </w:r>
    </w:p>
  </w:footnote>
  <w:footnote w:type="continuationSeparator" w:id="0">
    <w:p w:rsidR="0067574D" w:rsidRDefault="0067574D" w:rsidP="00B70EFC">
      <w:r>
        <w:continuationSeparator/>
      </w:r>
    </w:p>
  </w:footnote>
</w:footnotes>
</file>

<file path=word/numbering.xml><?xml version="1.0" encoding="utf-8"?>
<w:numbering xmlns:ve="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w:abstractNum w:abstractNumId="0">
    <w:nsid w:val="026D4773"/>
    <w:multiLevelType w:val="hybridMultilevel"/>
    <w:tmpl w:val="9110A782"/>
    <w:lvl w:ilvl="0" w:tplc="8F342354">
      <w:start w:val="1"/>
      <w:numFmt w:val="lowerLetter"/>
      <w:lvlText w:val="%1."/>
      <w:lvlJc w:val="left"/>
      <w:pPr>
        <w:ind w:left="685" w:hanging="284"/>
      </w:pPr>
      <w:rPr>
        <w:rFonts w:ascii="Liberation Sans Narrow" w:eastAsia="Liberation Sans Narrow" w:hAnsi="Liberation Sans Narrow" w:cs="Liberation Sans Narrow" w:hint="default"/>
        <w:spacing w:val="-2"/>
        <w:w w:val="100"/>
        <w:sz w:val="24"/>
        <w:szCs w:val="24"/>
        <w:lang w:eastAsia="en-US" w:bidi="ar-SA"/>
      </w:rPr>
    </w:lvl>
    <w:lvl w:ilvl="1" w:tplc="CFAC96DE">
      <w:numFmt w:val="bullet"/>
      <w:lvlText w:val="•"/>
      <w:lvlJc w:val="left"/>
      <w:pPr>
        <w:ind w:left="1542" w:hanging="284"/>
      </w:pPr>
      <w:rPr>
        <w:rFonts w:hint="default"/>
        <w:lang w:eastAsia="en-US" w:bidi="ar-SA"/>
      </w:rPr>
    </w:lvl>
    <w:lvl w:ilvl="2" w:tplc="26C84346">
      <w:numFmt w:val="bullet"/>
      <w:lvlText w:val="•"/>
      <w:lvlJc w:val="left"/>
      <w:pPr>
        <w:ind w:left="2405" w:hanging="284"/>
      </w:pPr>
      <w:rPr>
        <w:rFonts w:hint="default"/>
        <w:lang w:eastAsia="en-US" w:bidi="ar-SA"/>
      </w:rPr>
    </w:lvl>
    <w:lvl w:ilvl="3" w:tplc="5DEEDBA8">
      <w:numFmt w:val="bullet"/>
      <w:lvlText w:val="•"/>
      <w:lvlJc w:val="left"/>
      <w:pPr>
        <w:ind w:left="3267" w:hanging="284"/>
      </w:pPr>
      <w:rPr>
        <w:rFonts w:hint="default"/>
        <w:lang w:eastAsia="en-US" w:bidi="ar-SA"/>
      </w:rPr>
    </w:lvl>
    <w:lvl w:ilvl="4" w:tplc="342E28A2">
      <w:numFmt w:val="bullet"/>
      <w:lvlText w:val="•"/>
      <w:lvlJc w:val="left"/>
      <w:pPr>
        <w:ind w:left="4130" w:hanging="284"/>
      </w:pPr>
      <w:rPr>
        <w:rFonts w:hint="default"/>
        <w:lang w:eastAsia="en-US" w:bidi="ar-SA"/>
      </w:rPr>
    </w:lvl>
    <w:lvl w:ilvl="5" w:tplc="16D8DC04">
      <w:numFmt w:val="bullet"/>
      <w:lvlText w:val="•"/>
      <w:lvlJc w:val="left"/>
      <w:pPr>
        <w:ind w:left="4993" w:hanging="284"/>
      </w:pPr>
      <w:rPr>
        <w:rFonts w:hint="default"/>
        <w:lang w:eastAsia="en-US" w:bidi="ar-SA"/>
      </w:rPr>
    </w:lvl>
    <w:lvl w:ilvl="6" w:tplc="0C987C70">
      <w:numFmt w:val="bullet"/>
      <w:lvlText w:val="•"/>
      <w:lvlJc w:val="left"/>
      <w:pPr>
        <w:ind w:left="5855" w:hanging="284"/>
      </w:pPr>
      <w:rPr>
        <w:rFonts w:hint="default"/>
        <w:lang w:eastAsia="en-US" w:bidi="ar-SA"/>
      </w:rPr>
    </w:lvl>
    <w:lvl w:ilvl="7" w:tplc="79E603A8">
      <w:numFmt w:val="bullet"/>
      <w:lvlText w:val="•"/>
      <w:lvlJc w:val="left"/>
      <w:pPr>
        <w:ind w:left="6718" w:hanging="284"/>
      </w:pPr>
      <w:rPr>
        <w:rFonts w:hint="default"/>
        <w:lang w:eastAsia="en-US" w:bidi="ar-SA"/>
      </w:rPr>
    </w:lvl>
    <w:lvl w:ilvl="8" w:tplc="9CAE4BD4">
      <w:numFmt w:val="bullet"/>
      <w:lvlText w:val="•"/>
      <w:lvlJc w:val="left"/>
      <w:pPr>
        <w:ind w:left="7581" w:hanging="284"/>
      </w:pPr>
      <w:rPr>
        <w:rFonts w:hint="default"/>
        <w:lang w:eastAsia="en-US" w:bidi="ar-SA"/>
      </w:rPr>
    </w:lvl>
  </w:abstractNum>
  <w:abstractNum w:abstractNumId="1">
    <w:nsid w:val="16475248"/>
    <w:multiLevelType w:val="hybridMultilevel"/>
    <w:tmpl w:val="B17EC510"/>
    <w:lvl w:ilvl="0" w:tplc="FBBCEFA0">
      <w:start w:val="2"/>
      <w:numFmt w:val="decimal"/>
      <w:lvlText w:val="(%1)"/>
      <w:lvlJc w:val="left"/>
      <w:pPr>
        <w:ind w:left="132" w:hanging="571"/>
      </w:pPr>
      <w:rPr>
        <w:rFonts w:ascii="Times New Roman" w:eastAsia="Times New Roman" w:hAnsi="Times New Roman" w:cs="Times New Roman" w:hint="default"/>
        <w:w w:val="99"/>
        <w:sz w:val="20"/>
        <w:szCs w:val="20"/>
        <w:lang w:val="en-US" w:eastAsia="en-US" w:bidi="en-US"/>
      </w:rPr>
    </w:lvl>
    <w:lvl w:ilvl="1" w:tplc="6A6069AC">
      <w:start w:val="1"/>
      <w:numFmt w:val="decimal"/>
      <w:lvlText w:val="%2)"/>
      <w:lvlJc w:val="left"/>
      <w:pPr>
        <w:ind w:left="132" w:hanging="449"/>
      </w:pPr>
      <w:rPr>
        <w:rFonts w:ascii="Times New Roman" w:eastAsia="Times New Roman" w:hAnsi="Times New Roman" w:cs="Times New Roman" w:hint="default"/>
        <w:spacing w:val="0"/>
        <w:w w:val="99"/>
        <w:sz w:val="24"/>
        <w:szCs w:val="24"/>
        <w:lang w:val="en-US" w:eastAsia="en-US" w:bidi="en-US"/>
      </w:rPr>
    </w:lvl>
    <w:lvl w:ilvl="2" w:tplc="2AC084F4">
      <w:numFmt w:val="bullet"/>
      <w:lvlText w:val="•"/>
      <w:lvlJc w:val="left"/>
      <w:pPr>
        <w:ind w:left="1093" w:hanging="449"/>
      </w:pPr>
      <w:rPr>
        <w:rFonts w:hint="default"/>
        <w:lang w:val="en-US" w:eastAsia="en-US" w:bidi="en-US"/>
      </w:rPr>
    </w:lvl>
    <w:lvl w:ilvl="3" w:tplc="E7CC3E84">
      <w:numFmt w:val="bullet"/>
      <w:lvlText w:val="•"/>
      <w:lvlJc w:val="left"/>
      <w:pPr>
        <w:ind w:left="1569" w:hanging="449"/>
      </w:pPr>
      <w:rPr>
        <w:rFonts w:hint="default"/>
        <w:lang w:val="en-US" w:eastAsia="en-US" w:bidi="en-US"/>
      </w:rPr>
    </w:lvl>
    <w:lvl w:ilvl="4" w:tplc="C096D2B4">
      <w:numFmt w:val="bullet"/>
      <w:lvlText w:val="•"/>
      <w:lvlJc w:val="left"/>
      <w:pPr>
        <w:ind w:left="2046" w:hanging="449"/>
      </w:pPr>
      <w:rPr>
        <w:rFonts w:hint="default"/>
        <w:lang w:val="en-US" w:eastAsia="en-US" w:bidi="en-US"/>
      </w:rPr>
    </w:lvl>
    <w:lvl w:ilvl="5" w:tplc="D142510E">
      <w:numFmt w:val="bullet"/>
      <w:lvlText w:val="•"/>
      <w:lvlJc w:val="left"/>
      <w:pPr>
        <w:ind w:left="2522" w:hanging="449"/>
      </w:pPr>
      <w:rPr>
        <w:rFonts w:hint="default"/>
        <w:lang w:val="en-US" w:eastAsia="en-US" w:bidi="en-US"/>
      </w:rPr>
    </w:lvl>
    <w:lvl w:ilvl="6" w:tplc="EB8AA10C">
      <w:numFmt w:val="bullet"/>
      <w:lvlText w:val="•"/>
      <w:lvlJc w:val="left"/>
      <w:pPr>
        <w:ind w:left="2999" w:hanging="449"/>
      </w:pPr>
      <w:rPr>
        <w:rFonts w:hint="default"/>
        <w:lang w:val="en-US" w:eastAsia="en-US" w:bidi="en-US"/>
      </w:rPr>
    </w:lvl>
    <w:lvl w:ilvl="7" w:tplc="F222912A">
      <w:numFmt w:val="bullet"/>
      <w:lvlText w:val="•"/>
      <w:lvlJc w:val="left"/>
      <w:pPr>
        <w:ind w:left="3476" w:hanging="449"/>
      </w:pPr>
      <w:rPr>
        <w:rFonts w:hint="default"/>
        <w:lang w:val="en-US" w:eastAsia="en-US" w:bidi="en-US"/>
      </w:rPr>
    </w:lvl>
    <w:lvl w:ilvl="8" w:tplc="9E34B734">
      <w:numFmt w:val="bullet"/>
      <w:lvlText w:val="•"/>
      <w:lvlJc w:val="left"/>
      <w:pPr>
        <w:ind w:left="3952" w:hanging="449"/>
      </w:pPr>
      <w:rPr>
        <w:rFonts w:hint="default"/>
        <w:lang w:val="en-US" w:eastAsia="en-US" w:bidi="en-US"/>
      </w:rPr>
    </w:lvl>
  </w:abstractNum>
  <w:abstractNum w:abstractNumId="2">
    <w:nsid w:val="1A444A67"/>
    <w:multiLevelType w:val="hybridMultilevel"/>
    <w:tmpl w:val="39B89406"/>
    <w:lvl w:ilvl="0" w:tplc="3F1CA6B4">
      <w:start w:val="1"/>
      <w:numFmt w:val="lowerLetter"/>
      <w:lvlText w:val="%1."/>
      <w:lvlJc w:val="left"/>
      <w:pPr>
        <w:ind w:left="826" w:hanging="425"/>
      </w:pPr>
      <w:rPr>
        <w:rFonts w:ascii="Liberation Sans Narrow" w:eastAsia="Liberation Sans Narrow" w:hAnsi="Liberation Sans Narrow" w:cs="Liberation Sans Narrow" w:hint="default"/>
        <w:spacing w:val="-2"/>
        <w:w w:val="100"/>
        <w:sz w:val="24"/>
        <w:szCs w:val="24"/>
        <w:lang w:eastAsia="en-US" w:bidi="ar-SA"/>
      </w:rPr>
    </w:lvl>
    <w:lvl w:ilvl="1" w:tplc="C472BE4E">
      <w:numFmt w:val="bullet"/>
      <w:lvlText w:val="•"/>
      <w:lvlJc w:val="left"/>
      <w:pPr>
        <w:ind w:left="1668" w:hanging="425"/>
      </w:pPr>
      <w:rPr>
        <w:rFonts w:hint="default"/>
        <w:lang w:eastAsia="en-US" w:bidi="ar-SA"/>
      </w:rPr>
    </w:lvl>
    <w:lvl w:ilvl="2" w:tplc="3626D306">
      <w:numFmt w:val="bullet"/>
      <w:lvlText w:val="•"/>
      <w:lvlJc w:val="left"/>
      <w:pPr>
        <w:ind w:left="2517" w:hanging="425"/>
      </w:pPr>
      <w:rPr>
        <w:rFonts w:hint="default"/>
        <w:lang w:eastAsia="en-US" w:bidi="ar-SA"/>
      </w:rPr>
    </w:lvl>
    <w:lvl w:ilvl="3" w:tplc="189A5032">
      <w:numFmt w:val="bullet"/>
      <w:lvlText w:val="•"/>
      <w:lvlJc w:val="left"/>
      <w:pPr>
        <w:ind w:left="3365" w:hanging="425"/>
      </w:pPr>
      <w:rPr>
        <w:rFonts w:hint="default"/>
        <w:lang w:eastAsia="en-US" w:bidi="ar-SA"/>
      </w:rPr>
    </w:lvl>
    <w:lvl w:ilvl="4" w:tplc="11C03192">
      <w:numFmt w:val="bullet"/>
      <w:lvlText w:val="•"/>
      <w:lvlJc w:val="left"/>
      <w:pPr>
        <w:ind w:left="4214" w:hanging="425"/>
      </w:pPr>
      <w:rPr>
        <w:rFonts w:hint="default"/>
        <w:lang w:eastAsia="en-US" w:bidi="ar-SA"/>
      </w:rPr>
    </w:lvl>
    <w:lvl w:ilvl="5" w:tplc="0A20D752">
      <w:numFmt w:val="bullet"/>
      <w:lvlText w:val="•"/>
      <w:lvlJc w:val="left"/>
      <w:pPr>
        <w:ind w:left="5063" w:hanging="425"/>
      </w:pPr>
      <w:rPr>
        <w:rFonts w:hint="default"/>
        <w:lang w:eastAsia="en-US" w:bidi="ar-SA"/>
      </w:rPr>
    </w:lvl>
    <w:lvl w:ilvl="6" w:tplc="E0EC6240">
      <w:numFmt w:val="bullet"/>
      <w:lvlText w:val="•"/>
      <w:lvlJc w:val="left"/>
      <w:pPr>
        <w:ind w:left="5911" w:hanging="425"/>
      </w:pPr>
      <w:rPr>
        <w:rFonts w:hint="default"/>
        <w:lang w:eastAsia="en-US" w:bidi="ar-SA"/>
      </w:rPr>
    </w:lvl>
    <w:lvl w:ilvl="7" w:tplc="CBA2A4B2">
      <w:numFmt w:val="bullet"/>
      <w:lvlText w:val="•"/>
      <w:lvlJc w:val="left"/>
      <w:pPr>
        <w:ind w:left="6760" w:hanging="425"/>
      </w:pPr>
      <w:rPr>
        <w:rFonts w:hint="default"/>
        <w:lang w:eastAsia="en-US" w:bidi="ar-SA"/>
      </w:rPr>
    </w:lvl>
    <w:lvl w:ilvl="8" w:tplc="E0AE177A">
      <w:numFmt w:val="bullet"/>
      <w:lvlText w:val="•"/>
      <w:lvlJc w:val="left"/>
      <w:pPr>
        <w:ind w:left="7609" w:hanging="425"/>
      </w:pPr>
      <w:rPr>
        <w:rFonts w:hint="default"/>
        <w:lang w:eastAsia="en-US" w:bidi="ar-SA"/>
      </w:rPr>
    </w:lvl>
  </w:abstractNum>
  <w:abstractNum w:abstractNumId="3">
    <w:nsid w:val="7AA30C27"/>
    <w:multiLevelType w:val="hybridMultilevel"/>
    <w:tmpl w:val="B8D4396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2"/>
  </w:num>
  <w:num w:numId="2">
    <w:abstractNumId w:val="0"/>
  </w:num>
  <w:num w:numId="3">
    <w:abstractNumId w:val="3"/>
  </w:num>
  <w:num w:numId="4">
    <w:abstractNumId w:val="1"/>
  </w:num>
</w:numbering>
</file>

<file path=word/settings.xml><?xml version="1.0" encoding="utf-8"?>
<w:settings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sl="http://schemas.openxmlformats.org/schemaLibrary/2006/main">
  <w:zoom w:percent="98"/>
  <w:proofState w:grammar="clean"/>
  <w:defaultTabStop w:val="720"/>
  <w:drawingGridHorizontalSpacing w:val="110"/>
  <w:displayHorizontalDrawingGridEvery w:val="2"/>
  <w:characterSpacingControl w:val="doNotCompress"/>
  <w:hdrShapeDefaults>
    <o:shapedefaults v:ext="edit" spidmax="13314"/>
    <o:shapelayout v:ext="edit">
      <o:idmap v:ext="edit" data="2"/>
    </o:shapelayout>
  </w:hdrShapeDefaults>
  <w:footnotePr>
    <w:footnote w:id="-1"/>
    <w:footnote w:id="0"/>
  </w:footnotePr>
  <w:endnotePr>
    <w:endnote w:id="-1"/>
    <w:endnote w:id="0"/>
  </w:endnotePr>
  <w:compat>
    <w:ulTrailSpace/>
    <w:shapeLayoutLikeWW8/>
  </w:compat>
  <w:rsids>
    <w:rsidRoot w:val="00B70EFC"/>
    <w:rsid w:val="000524F4"/>
    <w:rsid w:val="00066EA0"/>
    <w:rsid w:val="000A4975"/>
    <w:rsid w:val="000E38A0"/>
    <w:rsid w:val="00186E70"/>
    <w:rsid w:val="0019695E"/>
    <w:rsid w:val="001C1F24"/>
    <w:rsid w:val="001C57AE"/>
    <w:rsid w:val="00217F96"/>
    <w:rsid w:val="0028346B"/>
    <w:rsid w:val="00285462"/>
    <w:rsid w:val="00294EEE"/>
    <w:rsid w:val="002F527E"/>
    <w:rsid w:val="00316FEF"/>
    <w:rsid w:val="003A0B09"/>
    <w:rsid w:val="003D355D"/>
    <w:rsid w:val="003D4E00"/>
    <w:rsid w:val="003F6C71"/>
    <w:rsid w:val="004106FF"/>
    <w:rsid w:val="00425D15"/>
    <w:rsid w:val="00441417"/>
    <w:rsid w:val="00446EF2"/>
    <w:rsid w:val="00470C81"/>
    <w:rsid w:val="004C716C"/>
    <w:rsid w:val="004D6086"/>
    <w:rsid w:val="004E4B1B"/>
    <w:rsid w:val="004F062A"/>
    <w:rsid w:val="00510DC4"/>
    <w:rsid w:val="00515EF7"/>
    <w:rsid w:val="00540B6F"/>
    <w:rsid w:val="005F2BF0"/>
    <w:rsid w:val="006162BE"/>
    <w:rsid w:val="00624522"/>
    <w:rsid w:val="00643588"/>
    <w:rsid w:val="0064661B"/>
    <w:rsid w:val="006668ED"/>
    <w:rsid w:val="0067574D"/>
    <w:rsid w:val="00690592"/>
    <w:rsid w:val="006A604F"/>
    <w:rsid w:val="006C04BE"/>
    <w:rsid w:val="006C59F9"/>
    <w:rsid w:val="006F4B59"/>
    <w:rsid w:val="006F65DD"/>
    <w:rsid w:val="006F7CAE"/>
    <w:rsid w:val="00746FC8"/>
    <w:rsid w:val="00751902"/>
    <w:rsid w:val="00766683"/>
    <w:rsid w:val="007D6AFD"/>
    <w:rsid w:val="007F1F02"/>
    <w:rsid w:val="0081291D"/>
    <w:rsid w:val="008215C8"/>
    <w:rsid w:val="00921890"/>
    <w:rsid w:val="009A1FD9"/>
    <w:rsid w:val="009A742B"/>
    <w:rsid w:val="009E123E"/>
    <w:rsid w:val="009F1EEB"/>
    <w:rsid w:val="009F3125"/>
    <w:rsid w:val="00A4079A"/>
    <w:rsid w:val="00A61AAC"/>
    <w:rsid w:val="00AA6503"/>
    <w:rsid w:val="00B32E78"/>
    <w:rsid w:val="00B646E9"/>
    <w:rsid w:val="00B70EFC"/>
    <w:rsid w:val="00B923A7"/>
    <w:rsid w:val="00BA4378"/>
    <w:rsid w:val="00BA46D1"/>
    <w:rsid w:val="00BC5C3D"/>
    <w:rsid w:val="00BE2B56"/>
    <w:rsid w:val="00C15CE7"/>
    <w:rsid w:val="00C669CD"/>
    <w:rsid w:val="00CF1D3B"/>
    <w:rsid w:val="00D13C56"/>
    <w:rsid w:val="00D226BC"/>
    <w:rsid w:val="00D253A8"/>
    <w:rsid w:val="00D2549C"/>
    <w:rsid w:val="00D96C2A"/>
    <w:rsid w:val="00E0528C"/>
    <w:rsid w:val="00E42BD3"/>
    <w:rsid w:val="00E73058"/>
    <w:rsid w:val="00E87457"/>
    <w:rsid w:val="00ED622E"/>
    <w:rsid w:val="00F90729"/>
    <w:rsid w:val="00F95782"/>
    <w:rsid w:val="00FA34A6"/>
    <w:rsid w:val="00FC72EA"/>
    <w:rsid w:val="00FD7A0F"/>
  </w:rsids>
  <m:mathPr>
    <m:mathFont m:val="Cambria Math"/>
    <m:brkBin m:val="before"/>
    <m:brkBinSub m:val="--"/>
    <m:smallFrac m:val="off"/>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3314"/>
    <o:shapelayout v:ext="edit">
      <o:idmap v:ext="edit" data="1"/>
      <o:rules v:ext="edit">
        <o:r id="V:Rule2" type="connector" idref="#_x0000_s1225"/>
      </o:rules>
    </o:shapelayout>
  </w:shapeDefaults>
  <w:decimalSymbol w:val=","/>
  <w:listSeparator w:val=";"/>
</w:settings>
</file>

<file path=word/styles.xml><?xml version="1.0" encoding="utf-8"?>
<w:styles xmlns:r="http://schemas.openxmlformats.org/officeDocument/2006/relationships" xmlns:w="http://schemas.openxmlformats.org/wordprocessingml/2006/main">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1" w:defUnhideWhenUsed="1" w:defQFormat="0" w:count="267">
    <w:lsdException w:name="Normal" w:semiHidden="0" w:uiPriority="0" w:unhideWhenUsed="0" w:qFormat="1"/>
    <w:lsdException w:name="heading 1" w:semiHidden="0" w:uiPriority="1"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w:uiPriority="1" w:qFormat="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1"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uiPriority w:val="1"/>
    <w:qFormat/>
    <w:rsid w:val="00B70EFC"/>
    <w:rPr>
      <w:rFonts w:ascii="Liberation Sans Narrow" w:eastAsia="Liberation Sans Narrow" w:hAnsi="Liberation Sans Narrow" w:cs="Liberation Sans Narrow"/>
    </w:rPr>
  </w:style>
  <w:style w:type="paragraph" w:styleId="Heading1">
    <w:name w:val="heading 1"/>
    <w:basedOn w:val="Normal"/>
    <w:uiPriority w:val="1"/>
    <w:qFormat/>
    <w:rsid w:val="00B70EFC"/>
    <w:pPr>
      <w:spacing w:before="1"/>
      <w:ind w:left="118"/>
      <w:jc w:val="both"/>
      <w:outlineLvl w:val="0"/>
    </w:pPr>
    <w:rPr>
      <w:b/>
      <w:bCs/>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qFormat/>
    <w:rsid w:val="00B70EFC"/>
    <w:pPr>
      <w:ind w:left="118"/>
      <w:jc w:val="both"/>
    </w:pPr>
    <w:rPr>
      <w:sz w:val="24"/>
      <w:szCs w:val="24"/>
    </w:rPr>
  </w:style>
  <w:style w:type="paragraph" w:styleId="Title">
    <w:name w:val="Title"/>
    <w:basedOn w:val="Normal"/>
    <w:uiPriority w:val="1"/>
    <w:qFormat/>
    <w:rsid w:val="00B70EFC"/>
    <w:pPr>
      <w:spacing w:before="101"/>
      <w:ind w:left="500" w:right="498" w:firstLine="1"/>
      <w:jc w:val="center"/>
    </w:pPr>
    <w:rPr>
      <w:b/>
      <w:bCs/>
      <w:sz w:val="28"/>
      <w:szCs w:val="28"/>
    </w:rPr>
  </w:style>
  <w:style w:type="paragraph" w:styleId="ListParagraph">
    <w:name w:val="List Paragraph"/>
    <w:basedOn w:val="Normal"/>
    <w:uiPriority w:val="1"/>
    <w:qFormat/>
    <w:rsid w:val="00B70EFC"/>
    <w:pPr>
      <w:spacing w:before="74"/>
      <w:ind w:left="685" w:hanging="284"/>
    </w:pPr>
  </w:style>
  <w:style w:type="paragraph" w:customStyle="1" w:styleId="TableParagraph">
    <w:name w:val="Table Paragraph"/>
    <w:basedOn w:val="Normal"/>
    <w:uiPriority w:val="1"/>
    <w:qFormat/>
    <w:rsid w:val="00B70EFC"/>
  </w:style>
  <w:style w:type="paragraph" w:styleId="BalloonText">
    <w:name w:val="Balloon Text"/>
    <w:basedOn w:val="Normal"/>
    <w:link w:val="BalloonTextChar"/>
    <w:uiPriority w:val="99"/>
    <w:semiHidden/>
    <w:unhideWhenUsed/>
    <w:rsid w:val="00285462"/>
    <w:rPr>
      <w:rFonts w:ascii="Tahoma" w:hAnsi="Tahoma" w:cs="Tahoma"/>
      <w:sz w:val="16"/>
      <w:szCs w:val="16"/>
    </w:rPr>
  </w:style>
  <w:style w:type="character" w:customStyle="1" w:styleId="BalloonTextChar">
    <w:name w:val="Balloon Text Char"/>
    <w:basedOn w:val="DefaultParagraphFont"/>
    <w:link w:val="BalloonText"/>
    <w:uiPriority w:val="99"/>
    <w:semiHidden/>
    <w:rsid w:val="00285462"/>
    <w:rPr>
      <w:rFonts w:ascii="Tahoma" w:eastAsia="Liberation Sans Narrow" w:hAnsi="Tahoma" w:cs="Tahoma"/>
      <w:sz w:val="16"/>
      <w:szCs w:val="16"/>
    </w:rPr>
  </w:style>
  <w:style w:type="paragraph" w:styleId="Header">
    <w:name w:val="header"/>
    <w:basedOn w:val="Normal"/>
    <w:link w:val="HeaderChar"/>
    <w:uiPriority w:val="99"/>
    <w:semiHidden/>
    <w:unhideWhenUsed/>
    <w:rsid w:val="00446EF2"/>
    <w:pPr>
      <w:tabs>
        <w:tab w:val="center" w:pos="4680"/>
        <w:tab w:val="right" w:pos="9360"/>
      </w:tabs>
    </w:pPr>
  </w:style>
  <w:style w:type="character" w:customStyle="1" w:styleId="HeaderChar">
    <w:name w:val="Header Char"/>
    <w:basedOn w:val="DefaultParagraphFont"/>
    <w:link w:val="Header"/>
    <w:uiPriority w:val="99"/>
    <w:semiHidden/>
    <w:rsid w:val="00446EF2"/>
    <w:rPr>
      <w:rFonts w:ascii="Liberation Sans Narrow" w:eastAsia="Liberation Sans Narrow" w:hAnsi="Liberation Sans Narrow" w:cs="Liberation Sans Narrow"/>
    </w:rPr>
  </w:style>
  <w:style w:type="paragraph" w:styleId="Footer">
    <w:name w:val="footer"/>
    <w:basedOn w:val="Normal"/>
    <w:link w:val="FooterChar"/>
    <w:uiPriority w:val="99"/>
    <w:semiHidden/>
    <w:unhideWhenUsed/>
    <w:rsid w:val="00446EF2"/>
    <w:pPr>
      <w:tabs>
        <w:tab w:val="center" w:pos="4680"/>
        <w:tab w:val="right" w:pos="9360"/>
      </w:tabs>
    </w:pPr>
  </w:style>
  <w:style w:type="character" w:customStyle="1" w:styleId="FooterChar">
    <w:name w:val="Footer Char"/>
    <w:basedOn w:val="DefaultParagraphFont"/>
    <w:link w:val="Footer"/>
    <w:uiPriority w:val="99"/>
    <w:semiHidden/>
    <w:rsid w:val="00446EF2"/>
    <w:rPr>
      <w:rFonts w:ascii="Liberation Sans Narrow" w:eastAsia="Liberation Sans Narrow" w:hAnsi="Liberation Sans Narrow" w:cs="Liberation Sans Narrow"/>
    </w:rPr>
  </w:style>
  <w:style w:type="table" w:styleId="TableGrid">
    <w:name w:val="Table Grid"/>
    <w:basedOn w:val="TableNormal"/>
    <w:uiPriority w:val="59"/>
    <w:unhideWhenUsed/>
    <w:rsid w:val="004C716C"/>
    <w:pPr>
      <w:widowControl/>
      <w:autoSpaceDE/>
      <w:autoSpaceDN/>
    </w:pPr>
    <w:rPr>
      <w:lang w:val="id-ID"/>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Hyperlink">
    <w:name w:val="Hyperlink"/>
    <w:basedOn w:val="DefaultParagraphFont"/>
    <w:uiPriority w:val="99"/>
    <w:unhideWhenUsed/>
    <w:rsid w:val="006A604F"/>
    <w:rPr>
      <w:color w:val="0000FF" w:themeColor="hyperlink"/>
      <w:u w:val="single"/>
    </w:rPr>
  </w:style>
</w:styles>
</file>

<file path=word/webSettings.xml><?xml version="1.0" encoding="utf-8"?>
<w:webSettings xmlns:r="http://schemas.openxmlformats.org/officeDocument/2006/relationships" xmlns:w="http://schemas.openxmlformats.org/wordprocessingml/2006/main">
  <w:divs>
    <w:div w:id="889727255">
      <w:bodyDiv w:val="1"/>
      <w:marLeft w:val="0"/>
      <w:marRight w:val="0"/>
      <w:marTop w:val="0"/>
      <w:marBottom w:val="0"/>
      <w:divBdr>
        <w:top w:val="none" w:sz="0" w:space="0" w:color="auto"/>
        <w:left w:val="none" w:sz="0" w:space="0" w:color="auto"/>
        <w:bottom w:val="none" w:sz="0" w:space="0" w:color="auto"/>
        <w:right w:val="none" w:sz="0" w:space="0" w:color="auto"/>
      </w:divBdr>
      <w:divsChild>
        <w:div w:id="511527232">
          <w:marLeft w:val="0"/>
          <w:marRight w:val="0"/>
          <w:marTop w:val="0"/>
          <w:marBottom w:val="0"/>
          <w:divBdr>
            <w:top w:val="none" w:sz="0" w:space="0" w:color="auto"/>
            <w:left w:val="none" w:sz="0" w:space="0" w:color="auto"/>
            <w:bottom w:val="none" w:sz="0" w:space="0" w:color="auto"/>
            <w:right w:val="none" w:sz="0" w:space="0" w:color="auto"/>
          </w:divBdr>
        </w:div>
      </w:divsChild>
    </w:div>
    <w:div w:id="1950163257">
      <w:bodyDiv w:val="1"/>
      <w:marLeft w:val="0"/>
      <w:marRight w:val="0"/>
      <w:marTop w:val="0"/>
      <w:marBottom w:val="0"/>
      <w:divBdr>
        <w:top w:val="none" w:sz="0" w:space="0" w:color="auto"/>
        <w:left w:val="none" w:sz="0" w:space="0" w:color="auto"/>
        <w:bottom w:val="none" w:sz="0" w:space="0" w:color="auto"/>
        <w:right w:val="none" w:sz="0" w:space="0" w:color="auto"/>
      </w:divBdr>
      <w:divsChild>
        <w:div w:id="1207255271">
          <w:marLeft w:val="0"/>
          <w:marRight w:val="0"/>
          <w:marTop w:val="0"/>
          <w:marBottom w:val="0"/>
          <w:divBdr>
            <w:top w:val="none" w:sz="0" w:space="0" w:color="auto"/>
            <w:left w:val="none" w:sz="0" w:space="0" w:color="auto"/>
            <w:bottom w:val="none" w:sz="0" w:space="0" w:color="auto"/>
            <w:right w:val="none" w:sz="0" w:space="0" w:color="auto"/>
          </w:divBdr>
        </w:div>
      </w:divsChild>
    </w:div>
    <w:div w:id="1971353434">
      <w:bodyDiv w:val="1"/>
      <w:marLeft w:val="0"/>
      <w:marRight w:val="0"/>
      <w:marTop w:val="0"/>
      <w:marBottom w:val="0"/>
      <w:divBdr>
        <w:top w:val="none" w:sz="0" w:space="0" w:color="auto"/>
        <w:left w:val="none" w:sz="0" w:space="0" w:color="auto"/>
        <w:bottom w:val="none" w:sz="0" w:space="0" w:color="auto"/>
        <w:right w:val="none" w:sz="0" w:space="0" w:color="auto"/>
      </w:divBdr>
      <w:divsChild>
        <w:div w:id="124739300">
          <w:marLeft w:val="0"/>
          <w:marRight w:val="0"/>
          <w:marTop w:val="0"/>
          <w:marBottom w:val="0"/>
          <w:divBdr>
            <w:top w:val="none" w:sz="0" w:space="0" w:color="auto"/>
            <w:left w:val="none" w:sz="0" w:space="0" w:color="auto"/>
            <w:bottom w:val="none" w:sz="0" w:space="0" w:color="auto"/>
            <w:right w:val="none" w:sz="0" w:space="0" w:color="auto"/>
          </w:divBdr>
        </w:div>
      </w:divsChild>
    </w:div>
    <w:div w:id="2107381503">
      <w:bodyDiv w:val="1"/>
      <w:marLeft w:val="0"/>
      <w:marRight w:val="0"/>
      <w:marTop w:val="0"/>
      <w:marBottom w:val="0"/>
      <w:divBdr>
        <w:top w:val="none" w:sz="0" w:space="0" w:color="auto"/>
        <w:left w:val="none" w:sz="0" w:space="0" w:color="auto"/>
        <w:bottom w:val="none" w:sz="0" w:space="0" w:color="auto"/>
        <w:right w:val="none" w:sz="0" w:space="0" w:color="auto"/>
      </w:divBdr>
      <w:divsChild>
        <w:div w:id="1984459477">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13" Type="http://schemas.openxmlformats.org/officeDocument/2006/relationships/image" Target="../ppt/media/image2.svg"/><Relationship Id="rId18" Type="http://schemas.openxmlformats.org/officeDocument/2006/relationships/image" Target="media/image5.png"/><Relationship Id="rId26" Type="http://schemas.openxmlformats.org/officeDocument/2006/relationships/image" Target="media/image9.png"/><Relationship Id="rId39" Type="http://schemas.microsoft.com/office/2007/relationships/hdphoto" Target="../ppt/media/hdphoto8.wdp"/><Relationship Id="rId3" Type="http://schemas.openxmlformats.org/officeDocument/2006/relationships/styles" Target="styles.xml"/><Relationship Id="rId21" Type="http://schemas.openxmlformats.org/officeDocument/2006/relationships/image" Target="../ppt/media/image10.svg"/><Relationship Id="rId34" Type="http://schemas.openxmlformats.org/officeDocument/2006/relationships/image" Target="media/image13.png"/><Relationship Id="rId42" Type="http://schemas.openxmlformats.org/officeDocument/2006/relationships/image" Target="media/image18.png"/><Relationship Id="rId47" Type="http://schemas.openxmlformats.org/officeDocument/2006/relationships/hyperlink" Target="https://id.wikipedia.org/wiki/Autorun.inf" TargetMode="External"/><Relationship Id="rId50" Type="http://schemas.openxmlformats.org/officeDocument/2006/relationships/theme" Target="theme/theme1.xml"/><Relationship Id="rId7" Type="http://schemas.openxmlformats.org/officeDocument/2006/relationships/endnotes" Target="endnotes.xml"/><Relationship Id="rId12" Type="http://schemas.openxmlformats.org/officeDocument/2006/relationships/image" Target="media/image2.png"/><Relationship Id="rId17" Type="http://schemas.openxmlformats.org/officeDocument/2006/relationships/image" Target="../ppt/media/image6.svg"/><Relationship Id="rId25" Type="http://schemas.openxmlformats.org/officeDocument/2006/relationships/image" Target="../ppt/media/image2.svg"/><Relationship Id="rId33" Type="http://schemas.openxmlformats.org/officeDocument/2006/relationships/image" Target="../ppt/media/image12.svg"/><Relationship Id="rId38" Type="http://schemas.openxmlformats.org/officeDocument/2006/relationships/image" Target="media/image15.png"/><Relationship Id="rId46" Type="http://schemas.openxmlformats.org/officeDocument/2006/relationships/image" Target="media/image22.png"/><Relationship Id="rId2" Type="http://schemas.openxmlformats.org/officeDocument/2006/relationships/numbering" Target="numbering.xml"/><Relationship Id="rId16" Type="http://schemas.openxmlformats.org/officeDocument/2006/relationships/image" Target="media/image4.png"/><Relationship Id="rId20" Type="http://schemas.openxmlformats.org/officeDocument/2006/relationships/image" Target="media/image6.png"/><Relationship Id="rId29" Type="http://schemas.openxmlformats.org/officeDocument/2006/relationships/image" Target="../ppt/media/image6.svg"/><Relationship Id="rId41" Type="http://schemas.openxmlformats.org/officeDocument/2006/relationships/image" Target="media/image17.png"/><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1.png"/><Relationship Id="rId24" Type="http://schemas.openxmlformats.org/officeDocument/2006/relationships/image" Target="media/image8.png"/><Relationship Id="rId32" Type="http://schemas.openxmlformats.org/officeDocument/2006/relationships/image" Target="media/image12.png"/><Relationship Id="rId37" Type="http://schemas.openxmlformats.org/officeDocument/2006/relationships/image" Target="../ppt/media/image16.svg"/><Relationship Id="rId40" Type="http://schemas.openxmlformats.org/officeDocument/2006/relationships/image" Target="media/image16.png"/><Relationship Id="rId45" Type="http://schemas.openxmlformats.org/officeDocument/2006/relationships/image" Target="media/image21.png"/><Relationship Id="rId5" Type="http://schemas.openxmlformats.org/officeDocument/2006/relationships/webSettings" Target="webSettings.xml"/><Relationship Id="rId15" Type="http://schemas.openxmlformats.org/officeDocument/2006/relationships/image" Target="../ppt/media/image4.svg"/><Relationship Id="rId23" Type="http://schemas.openxmlformats.org/officeDocument/2006/relationships/image" Target="../ppt/media/image12.svg"/><Relationship Id="rId28" Type="http://schemas.openxmlformats.org/officeDocument/2006/relationships/image" Target="media/image10.png"/><Relationship Id="rId36" Type="http://schemas.openxmlformats.org/officeDocument/2006/relationships/image" Target="media/image14.png"/><Relationship Id="rId49" Type="http://schemas.openxmlformats.org/officeDocument/2006/relationships/fontTable" Target="fontTable.xml"/><Relationship Id="rId10" Type="http://schemas.openxmlformats.org/officeDocument/2006/relationships/hyperlink" Target="mailto:3mas_armin80@yahoo.co.id" TargetMode="External"/><Relationship Id="rId19" Type="http://schemas.openxmlformats.org/officeDocument/2006/relationships/image" Target="../ppt/media/image8.svg"/><Relationship Id="rId31" Type="http://schemas.openxmlformats.org/officeDocument/2006/relationships/image" Target="../ppt/media/image8.svg"/><Relationship Id="rId44" Type="http://schemas.openxmlformats.org/officeDocument/2006/relationships/image" Target="media/image20.png"/><Relationship Id="rId4" Type="http://schemas.openxmlformats.org/officeDocument/2006/relationships/settings" Target="settings.xml"/><Relationship Id="rId9" Type="http://schemas.openxmlformats.org/officeDocument/2006/relationships/hyperlink" Target="mailto:2arzaniahasanatan@gmail.com" TargetMode="External"/><Relationship Id="rId14" Type="http://schemas.openxmlformats.org/officeDocument/2006/relationships/image" Target="media/image3.png"/><Relationship Id="rId22" Type="http://schemas.openxmlformats.org/officeDocument/2006/relationships/image" Target="media/image7.png"/><Relationship Id="rId27" Type="http://schemas.openxmlformats.org/officeDocument/2006/relationships/image" Target="../ppt/media/image4.svg"/><Relationship Id="rId30" Type="http://schemas.openxmlformats.org/officeDocument/2006/relationships/image" Target="media/image11.png"/><Relationship Id="rId35" Type="http://schemas.openxmlformats.org/officeDocument/2006/relationships/image" Target="../ppt/media/image14.svg"/><Relationship Id="rId43" Type="http://schemas.openxmlformats.org/officeDocument/2006/relationships/image" Target="media/image19.png"/><Relationship Id="rId48" Type="http://schemas.openxmlformats.org/officeDocument/2006/relationships/footer" Target="footer1.xml"/><Relationship Id="rId8" Type="http://schemas.openxmlformats.org/officeDocument/2006/relationships/hyperlink" Target="mailto:1m.maskam.spdi@gmail.co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E23C0014-BD05-4082-841C-8C12743F18D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376</TotalTime>
  <Pages>11</Pages>
  <Words>3189</Words>
  <Characters>18183</Characters>
  <Application>Microsoft Office Word</Application>
  <DocSecurity>0</DocSecurity>
  <Lines>151</Lines>
  <Paragraphs>42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21330</CharactersWithSpaces>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Nitro 5</dc:creator>
  <cp:lastModifiedBy>Windows User</cp:lastModifiedBy>
  <cp:revision>66</cp:revision>
  <dcterms:created xsi:type="dcterms:W3CDTF">2020-01-11T07:29:00Z</dcterms:created>
  <dcterms:modified xsi:type="dcterms:W3CDTF">2020-01-28T10:07:00Z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2019-12-21T00:00:00Z</vt:filetime>
  </property>
  <property fmtid="{D5CDD505-2E9C-101B-9397-08002B2CF9AE}" pid="3" name="LastSaved">
    <vt:filetime>2020-01-11T00:00:00Z</vt:filetime>
  </property>
</Properties>
</file>